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0" r:id="rId3"/>
    <p:sldId id="327" r:id="rId4"/>
    <p:sldId id="275" r:id="rId5"/>
    <p:sldId id="326" r:id="rId6"/>
    <p:sldId id="276" r:id="rId7"/>
    <p:sldId id="277" r:id="rId8"/>
    <p:sldId id="278" r:id="rId9"/>
    <p:sldId id="279" r:id="rId10"/>
    <p:sldId id="281" r:id="rId11"/>
    <p:sldId id="312" r:id="rId12"/>
    <p:sldId id="313" r:id="rId13"/>
    <p:sldId id="314" r:id="rId14"/>
    <p:sldId id="315" r:id="rId15"/>
    <p:sldId id="317" r:id="rId16"/>
    <p:sldId id="318" r:id="rId17"/>
    <p:sldId id="319" r:id="rId18"/>
    <p:sldId id="320" r:id="rId19"/>
    <p:sldId id="32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260" r:id="rId31"/>
    <p:sldId id="263" r:id="rId32"/>
    <p:sldId id="259" r:id="rId33"/>
    <p:sldId id="261" r:id="rId34"/>
    <p:sldId id="262" r:id="rId35"/>
    <p:sldId id="264" r:id="rId36"/>
    <p:sldId id="265" r:id="rId37"/>
    <p:sldId id="266" r:id="rId38"/>
    <p:sldId id="267" r:id="rId39"/>
    <p:sldId id="268" r:id="rId40"/>
    <p:sldId id="322" r:id="rId41"/>
    <p:sldId id="325" r:id="rId42"/>
    <p:sldId id="324" r:id="rId43"/>
  </p:sldIdLst>
  <p:sldSz cx="9144000" cy="6858000" type="screen4x3"/>
  <p:notesSz cx="681355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EEC"/>
    <a:srgbClr val="6983F1"/>
    <a:srgbClr val="C9C50D"/>
    <a:srgbClr val="64A002"/>
    <a:srgbClr val="76BE02"/>
    <a:srgbClr val="CC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6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064;&#44277;&#51648;&#45733;&#50672;&#44396;(2017)\AI&#50672;&#44396;&#48516;&#49437;\&#54840;&#53588;&#50808;&#49885;(AI)&#50672;&#44396;\&#54840;&#53588;&#50808;&#49885;&#49328;&#50629;&#48516;&#49437;(2018.10.11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064;&#44277;&#51648;&#45733;&#50672;&#44396;(2017)\AI&#50672;&#44396;&#48516;&#49437;\&#54840;&#53588;&#50808;&#49885;(AI)&#50672;&#44396;\&#54840;&#53588;&#50808;&#49885;&#49328;&#50629;&#48516;&#49437;(2018.10.11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064;&#44277;&#51648;&#45733;&#50672;&#44396;(2017)\AI&#50672;&#44396;&#48516;&#49437;\&#54840;&#53588;&#50808;&#49885;(AI)&#50672;&#44396;\&#54840;&#53588;&#50808;&#49885;&#49328;&#50629;&#48516;&#49437;(2018.10.11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064;&#44277;&#51648;&#45733;&#50672;&#44396;(2017)\AI&#50672;&#44396;&#48516;&#49437;\&#54840;&#53588;&#50808;&#49885;(AI)&#50672;&#44396;\&#54840;&#53588;&#50808;&#49885;&#49328;&#50629;&#48516;&#49437;(2018.10.1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204;&#49884;&#52968;&#48292;&#49496;&#48516;&#49437;(2018.1.19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064;&#44277;&#51648;&#45733;&#50672;&#44396;(2017)\AI&#50672;&#44396;&#48516;&#49437;\&#44221;&#51452;&#50997;&#54633;&#44288;&#44305;&#52968;&#48292;&#49496;(2018.10.11)\&#54872;&#45824;&#49328;&#50629;&#48516;&#49437;(2018.10.11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204;&#49884;&#52968;&#48292;&#49496;&#48516;&#49437;(2018.1.19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204;&#49884;&#52968;&#48292;&#49496;&#48516;&#49437;(2018.1.19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204;&#49884;&#52968;&#48292;&#49496;&#48516;&#49437;(2018.1.19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064;&#44277;&#51648;&#45733;&#50672;&#44396;(2017)\AI&#50672;&#44396;&#48516;&#49437;\&#44221;&#51452;&#50997;&#54633;&#44288;&#44305;&#52968;&#48292;&#49496;(2018.10.11)\&#54872;&#45824;&#49328;&#50629;&#48516;&#49437;(2018.10.1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064;&#44277;&#51648;&#45733;&#50672;&#44396;(2017)\AI&#50672;&#44396;&#48516;&#49437;\&#44221;&#51452;&#50997;&#54633;&#44288;&#44305;&#52968;&#48292;&#49496;(2018.10.11)\&#54872;&#45824;&#49328;&#50629;&#48516;&#49437;(2018.10.1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51064;&#44277;&#51648;&#45733;&#50672;&#44396;(2017)\AI&#50672;&#44396;&#48516;&#49437;\&#44221;&#51452;&#50997;&#54633;&#44288;&#44305;&#52968;&#48292;&#49496;(2018.10.11)\&#54872;&#45824;&#49328;&#50629;&#48516;&#49437;(2018.10.1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51064;&#44277;&#51648;&#45733;&#50672;&#44396;(2017)\AI&#50672;&#44396;&#48516;&#49437;\&#54840;&#53588;&#50808;&#49885;(AI)&#50672;&#44396;\&#54840;&#53588;&#49328;&#50629;%20AI&#48516;&#49437;%20&#54620;&#45224;&#45824;&#50857;(2018.6.27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0822617022119E-2"/>
          <c:y val="4.3389034703995334E-2"/>
          <c:w val="0.90721639694535672"/>
          <c:h val="0.6694753572470107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E02A-446F-A5D0-86EC6C97DCA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E02A-446F-A5D0-86EC6C97DCA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E02A-446F-A5D0-86EC6C97DCA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E02A-446F-A5D0-86EC6C97DCA2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E02A-446F-A5D0-86EC6C97DCA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02A-446F-A5D0-86EC6C97DCA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E02A-446F-A5D0-86EC6C97DCA2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E02A-446F-A5D0-86EC6C97DCA2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E02A-446F-A5D0-86EC6C97DCA2}"/>
              </c:ext>
            </c:extLst>
          </c:dPt>
          <c:dLbls>
            <c:dLbl>
              <c:idx val="0"/>
              <c:layout>
                <c:manualLayout>
                  <c:x val="3.3500837520938024E-3"/>
                  <c:y val="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100" b="1"/>
                      <a:t>249</a:t>
                    </a:r>
                    <a:r>
                      <a:rPr lang="ko-KR" altLang="en-US" sz="1100" b="1"/>
                      <a:t>명</a:t>
                    </a:r>
                    <a:endParaRPr lang="en-US" altLang="en-US" sz="1100" b="1"/>
                  </a:p>
                  <a:p>
                    <a:r>
                      <a:rPr lang="en-US" altLang="en-US" sz="1100" b="1"/>
                      <a:t>(59.0%)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2A-446F-A5D0-86EC6C97DCA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 sz="1100" b="1"/>
                      <a:t>173</a:t>
                    </a:r>
                    <a:r>
                      <a:rPr lang="ko-KR" altLang="en-US" sz="1100" b="1"/>
                      <a:t>명</a:t>
                    </a:r>
                    <a:endParaRPr lang="en-US" altLang="en-US" sz="1100" b="1"/>
                  </a:p>
                  <a:p>
                    <a:r>
                      <a:rPr lang="en-US" altLang="en-US" sz="1100" b="1"/>
                      <a:t>(41.0%)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02A-446F-A5D0-86EC6C97DCA2}"/>
                </c:ext>
              </c:extLst>
            </c:dLbl>
            <c:dLbl>
              <c:idx val="3"/>
              <c:layout>
                <c:manualLayout>
                  <c:x val="-5.2910787690256637E-3"/>
                  <c:y val="-3.2274733373429676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100" b="1"/>
                      <a:t>109</a:t>
                    </a:r>
                    <a:r>
                      <a:rPr lang="ko-KR" altLang="en-US" sz="1100" b="1"/>
                      <a:t>명</a:t>
                    </a:r>
                    <a:endParaRPr lang="en-US" altLang="en-US" sz="1100" b="1"/>
                  </a:p>
                  <a:p>
                    <a:r>
                      <a:rPr lang="en-US" altLang="en-US" sz="1100" b="1"/>
                      <a:t>(25.8%)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02A-446F-A5D0-86EC6C97DCA2}"/>
                </c:ext>
              </c:extLst>
            </c:dLbl>
            <c:dLbl>
              <c:idx val="4"/>
              <c:layout>
                <c:manualLayout>
                  <c:x val="0"/>
                  <c:y val="-1.4344325943746523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100" b="1"/>
                      <a:t>118</a:t>
                    </a:r>
                    <a:r>
                      <a:rPr lang="ko-KR" altLang="en-US" sz="1100" b="1"/>
                      <a:t>명</a:t>
                    </a:r>
                    <a:endParaRPr lang="en-US" altLang="en-US" sz="1100" b="1"/>
                  </a:p>
                  <a:p>
                    <a:r>
                      <a:rPr lang="en-US" altLang="en-US" sz="1100" b="1"/>
                      <a:t>(28.0%)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02A-446F-A5D0-86EC6C97DCA2}"/>
                </c:ext>
              </c:extLst>
            </c:dLbl>
            <c:dLbl>
              <c:idx val="5"/>
              <c:layout>
                <c:manualLayout>
                  <c:x val="1.7636929230086193E-3"/>
                  <c:y val="-1.4344325943746523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100" b="1"/>
                      <a:t>118</a:t>
                    </a:r>
                    <a:r>
                      <a:rPr lang="ko-KR" altLang="en-US" sz="1100" b="1"/>
                      <a:t>명</a:t>
                    </a:r>
                    <a:endParaRPr lang="en-US" altLang="en-US" sz="1100" b="1"/>
                  </a:p>
                  <a:p>
                    <a:r>
                      <a:rPr lang="en-US" altLang="en-US" sz="1100" b="1"/>
                      <a:t>(28.0%)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02A-446F-A5D0-86EC6C97DCA2}"/>
                </c:ext>
              </c:extLst>
            </c:dLbl>
            <c:dLbl>
              <c:idx val="6"/>
              <c:layout>
                <c:manualLayout>
                  <c:x val="1.6750418760469012E-3"/>
                  <c:y val="-7.4074074074074077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/>
                      <a:t>77</a:t>
                    </a:r>
                    <a:r>
                      <a:rPr lang="ko-KR" altLang="en-US"/>
                      <a:t>명</a:t>
                    </a:r>
                    <a:endParaRPr lang="en-US" altLang="en-US"/>
                  </a:p>
                  <a:p>
                    <a:r>
                      <a:rPr lang="en-US" altLang="en-US"/>
                      <a:t>(18.2%)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02A-446F-A5D0-86EC6C97DCA2}"/>
                </c:ext>
              </c:extLst>
            </c:dLbl>
            <c:dLbl>
              <c:idx val="7"/>
              <c:layout>
                <c:manualLayout>
                  <c:x val="5.5276381909547742E-2"/>
                  <c:y val="5.917159763313609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100" b="1"/>
                      <a:t>204</a:t>
                    </a:r>
                    <a:r>
                      <a:rPr lang="ko-KR" altLang="en-US" sz="1100" b="1"/>
                      <a:t>명</a:t>
                    </a:r>
                    <a:endParaRPr lang="en-US" altLang="en-US" sz="1100" b="1"/>
                  </a:p>
                  <a:p>
                    <a:r>
                      <a:rPr lang="en-US" altLang="en-US" sz="1100" b="1"/>
                      <a:t>(88.3%)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02A-446F-A5D0-86EC6C97DCA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ko-KR" sz="1100" b="1"/>
                      <a:t>168</a:t>
                    </a:r>
                    <a:r>
                      <a:rPr lang="ko-KR" altLang="en-US" sz="1100" b="1"/>
                      <a:t>명</a:t>
                    </a:r>
                    <a:endParaRPr lang="en-US" altLang="en-US" sz="1100" b="1"/>
                  </a:p>
                  <a:p>
                    <a:r>
                      <a:rPr lang="en-US" altLang="en-US" sz="1100" b="1"/>
                      <a:t>(39.8%)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02A-446F-A5D0-86EC6C97DCA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altLang="ko-KR"/>
                      <a:t>254</a:t>
                    </a:r>
                    <a:r>
                      <a:rPr lang="ko-KR" altLang="en-US"/>
                      <a:t>명</a:t>
                    </a:r>
                    <a:endParaRPr lang="en-US" altLang="en-US"/>
                  </a:p>
                  <a:p>
                    <a:r>
                      <a:rPr lang="en-US" altLang="en-US"/>
                      <a:t>(60.2%)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E02A-446F-A5D0-86EC6C97DCA2}"/>
                </c:ext>
              </c:extLst>
            </c:dLbl>
            <c:dLbl>
              <c:idx val="11"/>
              <c:layout>
                <c:manualLayout>
                  <c:x val="1.675041876046901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161</a:t>
                    </a:r>
                    <a:r>
                      <a:rPr lang="ko-KR" altLang="en-US"/>
                      <a:t>명</a:t>
                    </a:r>
                    <a:endParaRPr lang="en-US" altLang="en-US"/>
                  </a:p>
                  <a:p>
                    <a:r>
                      <a:rPr lang="en-US" altLang="en-US"/>
                      <a:t>(65.2%)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E02A-446F-A5D0-86EC6C97DCA2}"/>
                </c:ext>
              </c:extLst>
            </c:dLbl>
            <c:dLbl>
              <c:idx val="12"/>
              <c:layout>
                <c:manualLayout>
                  <c:x val="-1.2283498524320797E-16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86</a:t>
                    </a:r>
                    <a:r>
                      <a:rPr lang="ko-KR" altLang="en-US"/>
                      <a:t>명</a:t>
                    </a:r>
                    <a:endParaRPr lang="en-US" altLang="en-US"/>
                  </a:p>
                  <a:p>
                    <a:r>
                      <a:rPr lang="en-US" altLang="en-US"/>
                      <a:t>(34.8%)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E02A-446F-A5D0-86EC6C97DC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인구통계!$A$2:$B$11</c:f>
              <c:multiLvlStrCache>
                <c:ptCount val="10"/>
                <c:lvl>
                  <c:pt idx="0">
                    <c:v>남성</c:v>
                  </c:pt>
                  <c:pt idx="1">
                    <c:v>여성</c:v>
                  </c:pt>
                  <c:pt idx="3">
                    <c:v>20대</c:v>
                  </c:pt>
                  <c:pt idx="4">
                    <c:v>30대</c:v>
                  </c:pt>
                  <c:pt idx="5">
                    <c:v>40대</c:v>
                  </c:pt>
                  <c:pt idx="6">
                    <c:v>50대 이상</c:v>
                  </c:pt>
                  <c:pt idx="8">
                    <c:v>사원급</c:v>
                  </c:pt>
                  <c:pt idx="9">
                    <c:v>관리급</c:v>
                  </c:pt>
                </c:lvl>
                <c:lvl>
                  <c:pt idx="0">
                    <c:v>성별</c:v>
                  </c:pt>
                  <c:pt idx="3">
                    <c:v>연령</c:v>
                  </c:pt>
                  <c:pt idx="8">
                    <c:v>직급</c:v>
                  </c:pt>
                </c:lvl>
              </c:multiLvlStrCache>
            </c:multiLvlStrRef>
          </c:cat>
          <c:val>
            <c:numRef>
              <c:f>인구통계!$C$2:$C$11</c:f>
              <c:numCache>
                <c:formatCode>0.0%</c:formatCode>
                <c:ptCount val="10"/>
                <c:pt idx="0">
                  <c:v>0.59</c:v>
                </c:pt>
                <c:pt idx="1">
                  <c:v>0.41</c:v>
                </c:pt>
                <c:pt idx="3">
                  <c:v>0.25800000000000001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0.182</c:v>
                </c:pt>
                <c:pt idx="8">
                  <c:v>0.39700000000000002</c:v>
                </c:pt>
                <c:pt idx="9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2A-446F-A5D0-86EC6C97DC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168256"/>
        <c:axId val="145179008"/>
      </c:barChart>
      <c:catAx>
        <c:axId val="14516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179008"/>
        <c:crosses val="autoZero"/>
        <c:auto val="1"/>
        <c:lblAlgn val="ctr"/>
        <c:lblOffset val="100"/>
        <c:noMultiLvlLbl val="0"/>
      </c:catAx>
      <c:valAx>
        <c:axId val="14517900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1451682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b="1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'2'!$A$1</c:f>
              <c:strCache>
                <c:ptCount val="1"/>
                <c:pt idx="0">
                  <c:v>평균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66D-442D-B14C-A6AF58572411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6D-442D-B14C-A6AF58572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'2'!$B$1</c:f>
              <c:numCache>
                <c:formatCode>General</c:formatCode>
                <c:ptCount val="1"/>
                <c:pt idx="0">
                  <c:v>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D-442D-B14C-A6AF58572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2"/>
        <c:axId val="95760768"/>
        <c:axId val="95762304"/>
      </c:barChart>
      <c:catAx>
        <c:axId val="95760768"/>
        <c:scaling>
          <c:orientation val="minMax"/>
        </c:scaling>
        <c:delete val="1"/>
        <c:axPos val="b"/>
        <c:majorTickMark val="none"/>
        <c:minorTickMark val="none"/>
        <c:tickLblPos val="nextTo"/>
        <c:crossAx val="95762304"/>
        <c:crosses val="autoZero"/>
        <c:auto val="1"/>
        <c:lblAlgn val="ctr"/>
        <c:lblOffset val="100"/>
        <c:noMultiLvlLbl val="0"/>
      </c:catAx>
      <c:valAx>
        <c:axId val="95762304"/>
        <c:scaling>
          <c:orientation val="minMax"/>
          <c:max val="5"/>
          <c:min val="0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5760768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3FA-489D-B48E-62FCED0556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3FA-489D-B48E-62FCED0556D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3FA-489D-B48E-62FCED0556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3FA-489D-B48E-62FCED0556DD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C3FA-489D-B48E-62FCED0556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'2'!$A$3:$A$7</c:f>
              <c:strCache>
                <c:ptCount val="5"/>
                <c:pt idx="0">
                  <c:v>매우 부정</c:v>
                </c:pt>
                <c:pt idx="1">
                  <c:v>부정</c:v>
                </c:pt>
                <c:pt idx="2">
                  <c:v>보통</c:v>
                </c:pt>
                <c:pt idx="3">
                  <c:v>긍정</c:v>
                </c:pt>
                <c:pt idx="4">
                  <c:v>매우 긍정</c:v>
                </c:pt>
              </c:strCache>
            </c:strRef>
          </c:cat>
          <c:val>
            <c:numRef>
              <c:f>'2'!$B$3:$B$7</c:f>
              <c:numCache>
                <c:formatCode>0.0%</c:formatCode>
                <c:ptCount val="5"/>
                <c:pt idx="0">
                  <c:v>0.05</c:v>
                </c:pt>
                <c:pt idx="1">
                  <c:v>0.16600000000000001</c:v>
                </c:pt>
                <c:pt idx="2">
                  <c:v>0.21299999999999999</c:v>
                </c:pt>
                <c:pt idx="3">
                  <c:v>0.40799999999999997</c:v>
                </c:pt>
                <c:pt idx="4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FA-489D-B48E-62FCED055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92512"/>
        <c:axId val="95794304"/>
      </c:barChart>
      <c:catAx>
        <c:axId val="95792512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5794304"/>
        <c:crosses val="autoZero"/>
        <c:auto val="1"/>
        <c:lblAlgn val="ctr"/>
        <c:lblOffset val="100"/>
        <c:noMultiLvlLbl val="0"/>
      </c:catAx>
      <c:valAx>
        <c:axId val="9579430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579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'3'!$A$1</c:f>
              <c:strCache>
                <c:ptCount val="1"/>
                <c:pt idx="0">
                  <c:v>평균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67B-43C8-B828-2781BF2DE41F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B-43C8-B828-2781BF2DE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'3'!$B$1</c:f>
              <c:numCache>
                <c:formatCode>General</c:formatCode>
                <c:ptCount val="1"/>
                <c:pt idx="0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B-43C8-B828-2781BF2DE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2"/>
        <c:axId val="95901184"/>
        <c:axId val="95902720"/>
      </c:barChart>
      <c:catAx>
        <c:axId val="95901184"/>
        <c:scaling>
          <c:orientation val="minMax"/>
        </c:scaling>
        <c:delete val="1"/>
        <c:axPos val="b"/>
        <c:majorTickMark val="none"/>
        <c:minorTickMark val="none"/>
        <c:tickLblPos val="nextTo"/>
        <c:crossAx val="95902720"/>
        <c:crosses val="autoZero"/>
        <c:auto val="1"/>
        <c:lblAlgn val="ctr"/>
        <c:lblOffset val="100"/>
        <c:noMultiLvlLbl val="0"/>
      </c:catAx>
      <c:valAx>
        <c:axId val="95902720"/>
        <c:scaling>
          <c:orientation val="minMax"/>
          <c:max val="5"/>
          <c:min val="0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590118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D9D6-4A2D-9143-DC7C6114D74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9D6-4A2D-9143-DC7C6114D74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D9D6-4A2D-9143-DC7C6114D74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9D6-4A2D-9143-DC7C6114D74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D9D6-4A2D-9143-DC7C6114D7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'3'!$A$3:$A$7</c:f>
              <c:strCache>
                <c:ptCount val="5"/>
                <c:pt idx="0">
                  <c:v>매우 부정</c:v>
                </c:pt>
                <c:pt idx="1">
                  <c:v>부정</c:v>
                </c:pt>
                <c:pt idx="2">
                  <c:v>보통</c:v>
                </c:pt>
                <c:pt idx="3">
                  <c:v>긍정</c:v>
                </c:pt>
                <c:pt idx="4">
                  <c:v>매우 긍정</c:v>
                </c:pt>
              </c:strCache>
            </c:strRef>
          </c:cat>
          <c:val>
            <c:numRef>
              <c:f>'3'!$B$3:$B$7</c:f>
              <c:numCache>
                <c:formatCode>0.0%</c:formatCode>
                <c:ptCount val="5"/>
                <c:pt idx="0">
                  <c:v>2.4E-2</c:v>
                </c:pt>
                <c:pt idx="1">
                  <c:v>0.114</c:v>
                </c:pt>
                <c:pt idx="2">
                  <c:v>0.29599999999999999</c:v>
                </c:pt>
                <c:pt idx="3">
                  <c:v>0.45700000000000002</c:v>
                </c:pt>
                <c:pt idx="4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D6-4A2D-9143-DC7C6114D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20896"/>
        <c:axId val="95922432"/>
      </c:barChart>
      <c:catAx>
        <c:axId val="95920896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5922432"/>
        <c:crosses val="autoZero"/>
        <c:auto val="1"/>
        <c:lblAlgn val="ctr"/>
        <c:lblOffset val="100"/>
        <c:noMultiLvlLbl val="0"/>
      </c:catAx>
      <c:valAx>
        <c:axId val="9592243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592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415-426E-913F-97789A2551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15-426E-913F-97789A25516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9415-426E-913F-97789A25516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9415-426E-913F-97789A25516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9415-426E-913F-97789A2551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'1'!$A$2:$A$6</c:f>
              <c:strCache>
                <c:ptCount val="5"/>
                <c:pt idx="0">
                  <c:v>1-3년 내</c:v>
                </c:pt>
                <c:pt idx="1">
                  <c:v>4-6년 내</c:v>
                </c:pt>
                <c:pt idx="2">
                  <c:v>7-10년 내</c:v>
                </c:pt>
                <c:pt idx="3">
                  <c:v>11-13년 내</c:v>
                </c:pt>
                <c:pt idx="4">
                  <c:v>13년 이후</c:v>
                </c:pt>
              </c:strCache>
            </c:strRef>
          </c:cat>
          <c:val>
            <c:numRef>
              <c:f>'1'!$B$2:$B$6</c:f>
              <c:numCache>
                <c:formatCode>0.0%</c:formatCode>
                <c:ptCount val="5"/>
                <c:pt idx="0">
                  <c:v>8.4000000000000005E-2</c:v>
                </c:pt>
                <c:pt idx="1">
                  <c:v>0.32800000000000001</c:v>
                </c:pt>
                <c:pt idx="2">
                  <c:v>0.378</c:v>
                </c:pt>
                <c:pt idx="3">
                  <c:v>0.11799999999999999</c:v>
                </c:pt>
                <c:pt idx="4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15-426E-913F-97789A2551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0370176"/>
        <c:axId val="150383232"/>
      </c:barChart>
      <c:catAx>
        <c:axId val="15037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ko-KR"/>
          </a:p>
        </c:txPr>
        <c:crossAx val="150383232"/>
        <c:crosses val="autoZero"/>
        <c:auto val="1"/>
        <c:lblAlgn val="ctr"/>
        <c:lblOffset val="100"/>
        <c:noMultiLvlLbl val="0"/>
      </c:catAx>
      <c:valAx>
        <c:axId val="1503832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037017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CEF-4A2F-8F82-9DB47E0EBB6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7CEF-4A2F-8F82-9DB47E0EBB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7CEF-4A2F-8F82-9DB47E0EBB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7CEF-4A2F-8F82-9DB47E0EBB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7CEF-4A2F-8F82-9DB47E0EBB6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CEF-4A2F-8F82-9DB47E0EBB6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EF-4A2F-8F82-9DB47E0EBB6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CEF-4A2F-8F82-9DB47E0EBB62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7CEF-4A2F-8F82-9DB47E0EBB6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3-7CEF-4A2F-8F82-9DB47E0EBB62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5-7CEF-4A2F-8F82-9DB47E0EBB62}"/>
              </c:ext>
            </c:extLst>
          </c:dPt>
          <c:dLbls>
            <c:dLbl>
              <c:idx val="10"/>
              <c:layout>
                <c:manualLayout>
                  <c:x val="1.1899351250534452E-2"/>
                  <c:y val="1.0416666666666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CEF-4A2F-8F82-9DB47E0EBB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'1'!$A$19:$A$29</c:f>
              <c:strCache>
                <c:ptCount val="11"/>
                <c:pt idx="0">
                  <c:v>식음서비</c:v>
                </c:pt>
                <c:pt idx="1">
                  <c:v>인사총무</c:v>
                </c:pt>
                <c:pt idx="2">
                  <c:v>경영전략</c:v>
                </c:pt>
                <c:pt idx="3">
                  <c:v>기타직무</c:v>
                </c:pt>
                <c:pt idx="4">
                  <c:v>조리관리</c:v>
                </c:pt>
                <c:pt idx="5">
                  <c:v>고객관리</c:v>
                </c:pt>
                <c:pt idx="6">
                  <c:v>객실서비</c:v>
                </c:pt>
                <c:pt idx="7">
                  <c:v>휘트니스</c:v>
                </c:pt>
                <c:pt idx="8">
                  <c:v>시설관리</c:v>
                </c:pt>
                <c:pt idx="9">
                  <c:v>회계재무</c:v>
                </c:pt>
                <c:pt idx="10">
                  <c:v>예약관리</c:v>
                </c:pt>
              </c:strCache>
            </c:strRef>
          </c:cat>
          <c:val>
            <c:numRef>
              <c:f>'1'!$B$19:$B$29</c:f>
              <c:numCache>
                <c:formatCode>###0.00</c:formatCode>
                <c:ptCount val="11"/>
                <c:pt idx="0">
                  <c:v>2.8461538461538458</c:v>
                </c:pt>
                <c:pt idx="1">
                  <c:v>2.9959514170040498</c:v>
                </c:pt>
                <c:pt idx="2">
                  <c:v>3.1457489878542506</c:v>
                </c:pt>
                <c:pt idx="3">
                  <c:v>3.1646341463414642</c:v>
                </c:pt>
                <c:pt idx="4">
                  <c:v>3.2753036437246954</c:v>
                </c:pt>
                <c:pt idx="5">
                  <c:v>3.3927125506072877</c:v>
                </c:pt>
                <c:pt idx="6">
                  <c:v>3.4493927125506083</c:v>
                </c:pt>
                <c:pt idx="7">
                  <c:v>3.4777327935222671</c:v>
                </c:pt>
                <c:pt idx="8">
                  <c:v>3.5020242914979756</c:v>
                </c:pt>
                <c:pt idx="9">
                  <c:v>3.6923076923076916</c:v>
                </c:pt>
                <c:pt idx="10">
                  <c:v>3.9878542510121444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CEF-4A2F-8F82-9DB47E0EB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90528"/>
        <c:axId val="149012480"/>
      </c:barChart>
      <c:catAx>
        <c:axId val="150790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9012480"/>
        <c:crosses val="autoZero"/>
        <c:auto val="1"/>
        <c:lblAlgn val="ctr"/>
        <c:lblOffset val="100"/>
        <c:noMultiLvlLbl val="0"/>
      </c:catAx>
      <c:valAx>
        <c:axId val="149012480"/>
        <c:scaling>
          <c:orientation val="minMax"/>
          <c:min val="2"/>
        </c:scaling>
        <c:delete val="0"/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##0.00" sourceLinked="1"/>
        <c:majorTickMark val="out"/>
        <c:minorTickMark val="none"/>
        <c:tickLblPos val="nextTo"/>
        <c:crossAx val="150790528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b="1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68CB-448A-919C-ECC1B1EF091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68CB-448A-919C-ECC1B1EF091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68CB-448A-919C-ECC1B1EF091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68CB-448A-919C-ECC1B1EF0913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68CB-448A-919C-ECC1B1EF091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68CB-448A-919C-ECC1B1EF0913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68CB-448A-919C-ECC1B1EF091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68CB-448A-919C-ECC1B1EF091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68CB-448A-919C-ECC1B1EF091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68CB-448A-919C-ECC1B1EF091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68CB-448A-919C-ECC1B1EF091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68CB-448A-919C-ECC1B1EF0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'1'!$A$39:$A$50</c:f>
              <c:strCache>
                <c:ptCount val="12"/>
                <c:pt idx="0">
                  <c:v>서비스접점에서 인공지능이 뛰어남</c:v>
                </c:pt>
                <c:pt idx="1">
                  <c:v>비용발생으로 인한 경영 악화</c:v>
                </c:pt>
                <c:pt idx="2">
                  <c:v>새롭게 만들어지는 일자리</c:v>
                </c:pt>
                <c:pt idx="3">
                  <c:v>현 직무(분야)의 일자리 위협</c:v>
                </c:pt>
                <c:pt idx="4">
                  <c:v>인적서비스도 인공지능 서비스대체 가능성</c:v>
                </c:pt>
                <c:pt idx="5">
                  <c:v>호텔분야 일자리 감소</c:v>
                </c:pt>
                <c:pt idx="6">
                  <c:v>정확하고 차별화된 서비스 제공</c:v>
                </c:pt>
                <c:pt idx="7">
                  <c:v>인적서비스를 더욱 선호</c:v>
                </c:pt>
                <c:pt idx="8">
                  <c:v>호텔산업인공지능 선제적 대응 필요</c:v>
                </c:pt>
                <c:pt idx="9">
                  <c:v>감성/창의력/비판력 요구되는 업무의 대체 어려움</c:v>
                </c:pt>
                <c:pt idx="10">
                  <c:v>생산성 및 경영효율성 향상</c:v>
                </c:pt>
                <c:pt idx="11">
                  <c:v>단순업무는 인공지능기술로 대체</c:v>
                </c:pt>
              </c:strCache>
            </c:strRef>
          </c:cat>
          <c:val>
            <c:numRef>
              <c:f>'1'!$B$39:$B$50</c:f>
              <c:numCache>
                <c:formatCode>###0.00</c:formatCode>
                <c:ptCount val="12"/>
                <c:pt idx="0">
                  <c:v>2.5708502024291513</c:v>
                </c:pt>
                <c:pt idx="1">
                  <c:v>2.6113360323886643</c:v>
                </c:pt>
                <c:pt idx="2">
                  <c:v>2.9230769230769242</c:v>
                </c:pt>
                <c:pt idx="3">
                  <c:v>3.0931174089068825</c:v>
                </c:pt>
                <c:pt idx="4">
                  <c:v>3.1659919028340098</c:v>
                </c:pt>
                <c:pt idx="5">
                  <c:v>3.3967611336032379</c:v>
                </c:pt>
                <c:pt idx="6">
                  <c:v>3.5020242914979733</c:v>
                </c:pt>
                <c:pt idx="7">
                  <c:v>3.5263157894736845</c:v>
                </c:pt>
                <c:pt idx="8">
                  <c:v>3.550607287449393</c:v>
                </c:pt>
                <c:pt idx="9">
                  <c:v>3.6599190283400831</c:v>
                </c:pt>
                <c:pt idx="10">
                  <c:v>3.6842105263157885</c:v>
                </c:pt>
                <c:pt idx="11">
                  <c:v>3.7813765182186225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8CB-448A-919C-ECC1B1EF09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055360"/>
        <c:axId val="149087744"/>
      </c:barChart>
      <c:catAx>
        <c:axId val="14905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pPr>
            <a:endParaRPr lang="ko-KR"/>
          </a:p>
        </c:txPr>
        <c:crossAx val="149087744"/>
        <c:crosses val="autoZero"/>
        <c:auto val="1"/>
        <c:lblAlgn val="ctr"/>
        <c:lblOffset val="100"/>
        <c:noMultiLvlLbl val="0"/>
      </c:catAx>
      <c:valAx>
        <c:axId val="149087744"/>
        <c:scaling>
          <c:orientation val="minMax"/>
          <c:min val="2"/>
        </c:scaling>
        <c:delete val="0"/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##0.00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ko-KR"/>
          </a:p>
        </c:txPr>
        <c:crossAx val="149055360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846-4D4D-8319-539E162C5A8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7846-4D4D-8319-539E162C5A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846-4D4D-8319-539E162C5A8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846-4D4D-8319-539E162C5A8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846-4D4D-8319-539E162C5A8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846-4D4D-8319-539E162C5A8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846-4D4D-8319-539E162C5A89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7846-4D4D-8319-539E162C5A89}"/>
              </c:ext>
            </c:extLst>
          </c:dPt>
          <c:dLbls>
            <c:dLbl>
              <c:idx val="0"/>
              <c:layout>
                <c:manualLayout>
                  <c:x val="1.5873236307076991E-2"/>
                  <c:y val="-3.79867046533713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6-4D4D-8319-539E162C5A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'1'!$A$54:$A$61</c:f>
              <c:strCache>
                <c:ptCount val="8"/>
                <c:pt idx="0">
                  <c:v>학교교육의 점진적 변화</c:v>
                </c:pt>
                <c:pt idx="1">
                  <c:v>인공지능 관련분야와 공동연구</c:v>
                </c:pt>
                <c:pt idx="2">
                  <c:v>법/행정적 정부지원</c:v>
                </c:pt>
                <c:pt idx="3">
                  <c:v>인식전환 및 공감대 형성</c:v>
                </c:pt>
                <c:pt idx="4">
                  <c:v>예산확보</c:v>
                </c:pt>
                <c:pt idx="5">
                  <c:v>호텔 실태조사</c:v>
                </c:pt>
                <c:pt idx="6">
                  <c:v>인공지능 전문양성</c:v>
                </c:pt>
                <c:pt idx="7">
                  <c:v>경영자의 인식전환 및 대응</c:v>
                </c:pt>
              </c:strCache>
            </c:strRef>
          </c:cat>
          <c:val>
            <c:numRef>
              <c:f>'1'!$B$54:$B$61</c:f>
              <c:numCache>
                <c:formatCode>###0.00</c:formatCode>
                <c:ptCount val="8"/>
                <c:pt idx="0">
                  <c:v>3.7854251012145745</c:v>
                </c:pt>
                <c:pt idx="1">
                  <c:v>3.8178137651821862</c:v>
                </c:pt>
                <c:pt idx="2">
                  <c:v>3.82995951417004</c:v>
                </c:pt>
                <c:pt idx="3">
                  <c:v>3.8340080971659916</c:v>
                </c:pt>
                <c:pt idx="4">
                  <c:v>3.8785425101214583</c:v>
                </c:pt>
                <c:pt idx="5">
                  <c:v>3.9757085020242919</c:v>
                </c:pt>
                <c:pt idx="6">
                  <c:v>4.0202429149797592</c:v>
                </c:pt>
                <c:pt idx="7">
                  <c:v>4.0364372469635601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46-4D4D-8319-539E162C5A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141824"/>
        <c:axId val="158933760"/>
      </c:barChart>
      <c:catAx>
        <c:axId val="15814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8933760"/>
        <c:crosses val="autoZero"/>
        <c:auto val="1"/>
        <c:lblAlgn val="ctr"/>
        <c:lblOffset val="100"/>
        <c:noMultiLvlLbl val="0"/>
      </c:catAx>
      <c:valAx>
        <c:axId val="158933760"/>
        <c:scaling>
          <c:orientation val="minMax"/>
          <c:max val="4.0999999999999996"/>
          <c:min val="3.4"/>
        </c:scaling>
        <c:delete val="0"/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##0.00" sourceLinked="1"/>
        <c:majorTickMark val="out"/>
        <c:minorTickMark val="none"/>
        <c:tickLblPos val="nextTo"/>
        <c:crossAx val="15814182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D5D6-4812-B7D5-8547480417A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D5D6-4812-B7D5-8547480417A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D5D6-4812-B7D5-8547480417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5D6-4812-B7D5-8547480417A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D5D6-4812-B7D5-8547480417A7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D5D6-4812-B7D5-8547480417A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D5D6-4812-B7D5-8547480417A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D5D6-4812-B7D5-8547480417A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D5D6-4812-B7D5-8547480417A7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D5D6-4812-B7D5-8547480417A7}"/>
              </c:ext>
            </c:extLst>
          </c:dPt>
          <c:dLbls>
            <c:dLbl>
              <c:idx val="0"/>
              <c:layout>
                <c:manualLayout>
                  <c:x val="-1.8492834026814608E-3"/>
                  <c:y val="5.578885972586717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79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45.1%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5D6-4812-B7D5-8547480417A7}"/>
                </c:ext>
              </c:extLst>
            </c:dLbl>
            <c:dLbl>
              <c:idx val="1"/>
              <c:layout>
                <c:manualLayout>
                  <c:x val="0"/>
                  <c:y val="1.0208515602216389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96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54.9%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5D6-4812-B7D5-8547480417A7}"/>
                </c:ext>
              </c:extLst>
            </c:dLbl>
            <c:dLbl>
              <c:idx val="2"/>
              <c:layout>
                <c:manualLayout>
                  <c:x val="3.3903137397223838E-17"/>
                  <c:y val="9.4925634295713035E-4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51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29.1%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5D6-4812-B7D5-8547480417A7}"/>
                </c:ext>
              </c:extLst>
            </c:dLbl>
            <c:dLbl>
              <c:idx val="3"/>
              <c:layout>
                <c:manualLayout>
                  <c:x val="0"/>
                  <c:y val="9.4925634295717275E-4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78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44.6%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5D6-4812-B7D5-8547480417A7}"/>
                </c:ext>
              </c:extLst>
            </c:dLbl>
            <c:dLbl>
              <c:idx val="4"/>
              <c:layout>
                <c:manualLayout>
                  <c:x val="1.8492834026814608E-3"/>
                  <c:y val="1.0208515602216389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46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26.3%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5D6-4812-B7D5-8547480417A7}"/>
                </c:ext>
              </c:extLst>
            </c:dLbl>
            <c:dLbl>
              <c:idx val="5"/>
              <c:layout>
                <c:manualLayout>
                  <c:x val="-1.8492834026815287E-3"/>
                  <c:y val="1.4838145231846019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75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42.8%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5D6-4812-B7D5-8547480417A7}"/>
                </c:ext>
              </c:extLst>
            </c:dLbl>
            <c:dLbl>
              <c:idx val="6"/>
              <c:layout>
                <c:manualLayout>
                  <c:x val="0"/>
                  <c:y val="1.4838145231846019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86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49.1%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5D6-4812-B7D5-8547480417A7}"/>
                </c:ext>
              </c:extLst>
            </c:dLbl>
            <c:dLbl>
              <c:idx val="7"/>
              <c:layout>
                <c:manualLayout>
                  <c:x val="-3.6985668053629217E-3"/>
                  <c:y val="6.024715660542432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14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8.1%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5D6-4812-B7D5-8547480417A7}"/>
                </c:ext>
              </c:extLst>
            </c:dLbl>
            <c:dLbl>
              <c:idx val="8"/>
              <c:layout>
                <c:manualLayout>
                  <c:x val="-1.8492834026814608E-3"/>
                  <c:y val="9.492563429571091E-4"/>
                </c:manualLayout>
              </c:layout>
              <c:tx>
                <c:rich>
                  <a:bodyPr/>
                  <a:lstStyle/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117</a:t>
                    </a:r>
                    <a:r>
                      <a:rPr lang="ko-KR" altLang="en-US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>
                        <a:solidFill>
                          <a:schemeClr val="bg1"/>
                        </a:solidFill>
                      </a:rPr>
                      <a:t>66.9%</a:t>
                    </a:r>
                    <a:endParaRPr lang="en-US" altLang="ko-K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5D6-4812-B7D5-8547480417A7}"/>
                </c:ext>
              </c:extLst>
            </c:dLbl>
            <c:dLbl>
              <c:idx val="9"/>
              <c:layout>
                <c:manualLayout>
                  <c:x val="0"/>
                  <c:y val="1.3422553915566824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>
                        <a:solidFill>
                          <a:schemeClr val="bg1"/>
                        </a:solidFill>
                      </a:rPr>
                      <a:t>58</a:t>
                    </a:r>
                    <a:r>
                      <a:rPr lang="ko-KR" altLang="en-US" dirty="0">
                        <a:solidFill>
                          <a:schemeClr val="bg1"/>
                        </a:solidFill>
                      </a:rPr>
                      <a:t>명</a:t>
                    </a:r>
                  </a:p>
                  <a:p>
                    <a:r>
                      <a:rPr lang="en-US" altLang="ko-KR" dirty="0">
                        <a:solidFill>
                          <a:schemeClr val="bg1"/>
                        </a:solidFill>
                      </a:rPr>
                      <a:t>33.1%</a:t>
                    </a:r>
                    <a:endParaRPr lang="en-US" altLang="ko-K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5D6-4812-B7D5-8547480417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lnSpc>
                    <a:spcPts val="1000"/>
                  </a:lnSpc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인구통계!$A$2:$B$11</c:f>
              <c:multiLvlStrCache>
                <c:ptCount val="10"/>
                <c:lvl>
                  <c:pt idx="0">
                    <c:v>남성</c:v>
                  </c:pt>
                  <c:pt idx="1">
                    <c:v>여성</c:v>
                  </c:pt>
                  <c:pt idx="2">
                    <c:v>20대 </c:v>
                  </c:pt>
                  <c:pt idx="3">
                    <c:v>30대</c:v>
                  </c:pt>
                  <c:pt idx="4">
                    <c:v>40대 이상</c:v>
                  </c:pt>
                  <c:pt idx="5">
                    <c:v>사원급</c:v>
                  </c:pt>
                  <c:pt idx="6">
                    <c:v>관리급</c:v>
                  </c:pt>
                  <c:pt idx="7">
                    <c:v>임원급</c:v>
                  </c:pt>
                  <c:pt idx="8">
                    <c:v>10년 미만</c:v>
                  </c:pt>
                  <c:pt idx="9">
                    <c:v>10년 이상</c:v>
                  </c:pt>
                </c:lvl>
                <c:lvl>
                  <c:pt idx="0">
                    <c:v>성별</c:v>
                  </c:pt>
                  <c:pt idx="2">
                    <c:v>연령</c:v>
                  </c:pt>
                  <c:pt idx="5">
                    <c:v>직급</c:v>
                  </c:pt>
                  <c:pt idx="8">
                    <c:v>경력</c:v>
                  </c:pt>
                </c:lvl>
              </c:multiLvlStrCache>
            </c:multiLvlStrRef>
          </c:cat>
          <c:val>
            <c:numRef>
              <c:f>인구통계!$C$2:$C$11</c:f>
              <c:numCache>
                <c:formatCode>0.0%</c:formatCode>
                <c:ptCount val="10"/>
                <c:pt idx="0">
                  <c:v>0.45100000000000001</c:v>
                </c:pt>
                <c:pt idx="1">
                  <c:v>0.54900000000000004</c:v>
                </c:pt>
                <c:pt idx="2">
                  <c:v>0.29099999999999998</c:v>
                </c:pt>
                <c:pt idx="3">
                  <c:v>0.44600000000000001</c:v>
                </c:pt>
                <c:pt idx="4">
                  <c:v>0.26300000000000001</c:v>
                </c:pt>
                <c:pt idx="5">
                  <c:v>0.42799999999999999</c:v>
                </c:pt>
                <c:pt idx="6">
                  <c:v>0.49099999999999999</c:v>
                </c:pt>
                <c:pt idx="7">
                  <c:v>8.1000000000000003E-2</c:v>
                </c:pt>
                <c:pt idx="8">
                  <c:v>0.66900000000000004</c:v>
                </c:pt>
                <c:pt idx="9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5D6-4812-B7D5-854748041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59887744"/>
        <c:axId val="159889280"/>
      </c:barChart>
      <c:catAx>
        <c:axId val="159887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ko-KR"/>
          </a:p>
        </c:txPr>
        <c:crossAx val="159889280"/>
        <c:crosses val="autoZero"/>
        <c:auto val="1"/>
        <c:lblAlgn val="ctr"/>
        <c:lblOffset val="100"/>
        <c:noMultiLvlLbl val="0"/>
      </c:catAx>
      <c:valAx>
        <c:axId val="15988928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ko-KR"/>
          </a:p>
        </c:txPr>
        <c:crossAx val="1598877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'2'!$A$1</c:f>
              <c:strCache>
                <c:ptCount val="1"/>
                <c:pt idx="0">
                  <c:v>평균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2F8-4B8E-A750-98881C4C020C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F8-4B8E-A750-98881C4C0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'2'!$B$1</c:f>
              <c:numCache>
                <c:formatCode>General</c:formatCode>
                <c:ptCount val="1"/>
                <c:pt idx="0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F8-4B8E-A750-98881C4C0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2"/>
        <c:axId val="97417088"/>
        <c:axId val="97418624"/>
      </c:barChart>
      <c:catAx>
        <c:axId val="97417088"/>
        <c:scaling>
          <c:orientation val="minMax"/>
        </c:scaling>
        <c:delete val="1"/>
        <c:axPos val="b"/>
        <c:majorTickMark val="none"/>
        <c:minorTickMark val="none"/>
        <c:tickLblPos val="nextTo"/>
        <c:crossAx val="97418624"/>
        <c:crosses val="autoZero"/>
        <c:auto val="1"/>
        <c:lblAlgn val="ctr"/>
        <c:lblOffset val="100"/>
        <c:noMultiLvlLbl val="0"/>
      </c:catAx>
      <c:valAx>
        <c:axId val="97418624"/>
        <c:scaling>
          <c:orientation val="minMax"/>
          <c:max val="5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7417088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'2'!$A$1</c:f>
              <c:strCache>
                <c:ptCount val="1"/>
                <c:pt idx="0">
                  <c:v>평균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AC5-4F95-9D95-254E4F1D08A3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>
                    <a:defRPr/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C5-4F95-9D95-254E4F1D08A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'2'!$B$1</c:f>
              <c:numCache>
                <c:formatCode>General</c:formatCode>
                <c:ptCount val="1"/>
                <c:pt idx="0">
                  <c:v>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5-4F95-9D95-254E4F1D0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2"/>
        <c:axId val="83687680"/>
        <c:axId val="83959808"/>
      </c:barChart>
      <c:catAx>
        <c:axId val="83687680"/>
        <c:scaling>
          <c:orientation val="minMax"/>
        </c:scaling>
        <c:delete val="1"/>
        <c:axPos val="b"/>
        <c:majorTickMark val="none"/>
        <c:minorTickMark val="none"/>
        <c:tickLblPos val="nextTo"/>
        <c:crossAx val="83959808"/>
        <c:crosses val="autoZero"/>
        <c:auto val="1"/>
        <c:lblAlgn val="ctr"/>
        <c:lblOffset val="100"/>
        <c:noMultiLvlLbl val="0"/>
      </c:catAx>
      <c:valAx>
        <c:axId val="83959808"/>
        <c:scaling>
          <c:orientation val="minMax"/>
          <c:max val="5"/>
          <c:min val="0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8368768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050" b="1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ADE4-4C57-A686-34AB2482DC6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DE4-4C57-A686-34AB2482DC6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ADE4-4C57-A686-34AB2482DC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ADE4-4C57-A686-34AB2482DC6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ADE4-4C57-A686-34AB2482DC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'2'!$A$3:$A$7</c:f>
              <c:strCache>
                <c:ptCount val="5"/>
                <c:pt idx="0">
                  <c:v>매우 부정</c:v>
                </c:pt>
                <c:pt idx="1">
                  <c:v>부정</c:v>
                </c:pt>
                <c:pt idx="2">
                  <c:v>보통</c:v>
                </c:pt>
                <c:pt idx="3">
                  <c:v>긍정</c:v>
                </c:pt>
                <c:pt idx="4">
                  <c:v>매우 긍정</c:v>
                </c:pt>
              </c:strCache>
            </c:strRef>
          </c:cat>
          <c:val>
            <c:numRef>
              <c:f>'2'!$B$3:$B$7</c:f>
              <c:numCache>
                <c:formatCode>0.0%</c:formatCode>
                <c:ptCount val="5"/>
                <c:pt idx="0">
                  <c:v>2.9000000000000001E-2</c:v>
                </c:pt>
                <c:pt idx="1">
                  <c:v>0.189</c:v>
                </c:pt>
                <c:pt idx="2">
                  <c:v>0.22900000000000001</c:v>
                </c:pt>
                <c:pt idx="3">
                  <c:v>0.44</c:v>
                </c:pt>
                <c:pt idx="4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E4-4C57-A686-34AB2482D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61376"/>
        <c:axId val="97462912"/>
      </c:barChart>
      <c:catAx>
        <c:axId val="974613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7462912"/>
        <c:crosses val="autoZero"/>
        <c:auto val="1"/>
        <c:lblAlgn val="ctr"/>
        <c:lblOffset val="100"/>
        <c:noMultiLvlLbl val="0"/>
      </c:catAx>
      <c:valAx>
        <c:axId val="9746291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746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'3'!$A$1</c:f>
              <c:strCache>
                <c:ptCount val="1"/>
                <c:pt idx="0">
                  <c:v>평균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FE9-4295-96D0-CD125DFADD19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E9-4295-96D0-CD125DFAD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'3'!$B$1</c:f>
              <c:numCache>
                <c:formatCode>General</c:formatCode>
                <c:ptCount val="1"/>
                <c:pt idx="0">
                  <c:v>3.62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E9-4295-96D0-CD125DFAD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2"/>
        <c:axId val="97561216"/>
        <c:axId val="97571200"/>
      </c:barChart>
      <c:catAx>
        <c:axId val="97561216"/>
        <c:scaling>
          <c:orientation val="minMax"/>
        </c:scaling>
        <c:delete val="1"/>
        <c:axPos val="b"/>
        <c:majorTickMark val="none"/>
        <c:minorTickMark val="none"/>
        <c:tickLblPos val="nextTo"/>
        <c:crossAx val="97571200"/>
        <c:crosses val="autoZero"/>
        <c:auto val="1"/>
        <c:lblAlgn val="ctr"/>
        <c:lblOffset val="100"/>
        <c:noMultiLvlLbl val="0"/>
      </c:catAx>
      <c:valAx>
        <c:axId val="97571200"/>
        <c:scaling>
          <c:orientation val="minMax"/>
          <c:max val="5"/>
          <c:min val="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756121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9E6-4EC9-BD3A-C9F89A8F9F1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B9E6-4EC9-BD3A-C9F89A8F9F1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B9E6-4EC9-BD3A-C9F89A8F9F1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9E6-4EC9-BD3A-C9F89A8F9F17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B9E6-4EC9-BD3A-C9F89A8F9F17}"/>
              </c:ext>
            </c:extLst>
          </c:dPt>
          <c:dLbls>
            <c:dLbl>
              <c:idx val="3"/>
              <c:layout>
                <c:manualLayout>
                  <c:x val="0"/>
                  <c:y val="6.89055078966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E6-4EC9-BD3A-C9F89A8F9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'3'!$A$3:$A$7</c:f>
              <c:strCache>
                <c:ptCount val="5"/>
                <c:pt idx="0">
                  <c:v>매우 부정</c:v>
                </c:pt>
                <c:pt idx="1">
                  <c:v>부정</c:v>
                </c:pt>
                <c:pt idx="2">
                  <c:v>보통</c:v>
                </c:pt>
                <c:pt idx="3">
                  <c:v>긍정</c:v>
                </c:pt>
                <c:pt idx="4">
                  <c:v>매우 긍정</c:v>
                </c:pt>
              </c:strCache>
            </c:strRef>
          </c:cat>
          <c:val>
            <c:numRef>
              <c:f>'3'!$B$3:$B$7</c:f>
              <c:numCache>
                <c:formatCode>0.0%</c:formatCode>
                <c:ptCount val="5"/>
                <c:pt idx="0">
                  <c:v>2.3E-2</c:v>
                </c:pt>
                <c:pt idx="1">
                  <c:v>6.9000000000000006E-2</c:v>
                </c:pt>
                <c:pt idx="2">
                  <c:v>0.25700000000000001</c:v>
                </c:pt>
                <c:pt idx="3">
                  <c:v>0.57099999999999995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E6-4EC9-BD3A-C9F89A8F9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93216"/>
        <c:axId val="97594752"/>
      </c:barChart>
      <c:catAx>
        <c:axId val="9759321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7594752"/>
        <c:crosses val="autoZero"/>
        <c:auto val="1"/>
        <c:lblAlgn val="ctr"/>
        <c:lblOffset val="100"/>
        <c:noMultiLvlLbl val="0"/>
      </c:catAx>
      <c:valAx>
        <c:axId val="9759475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7593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533-497D-9464-477BAACCD1A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533-497D-9464-477BAACCD1A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533-497D-9464-477BAACCD1AC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0533-497D-9464-477BAACCD1AC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0533-497D-9464-477BAACCD1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'[전시컨벤션분석(2018.1.19).xlsx]Sheet1 (10)'!$A$2:$A$6</c:f>
              <c:strCache>
                <c:ptCount val="5"/>
                <c:pt idx="0">
                  <c:v>1-3년 내</c:v>
                </c:pt>
                <c:pt idx="1">
                  <c:v>4-6년 내</c:v>
                </c:pt>
                <c:pt idx="2">
                  <c:v>7-10년 내</c:v>
                </c:pt>
                <c:pt idx="3">
                  <c:v>11-13년 내</c:v>
                </c:pt>
                <c:pt idx="4">
                  <c:v>13년 이후</c:v>
                </c:pt>
              </c:strCache>
            </c:strRef>
          </c:cat>
          <c:val>
            <c:numRef>
              <c:f>'[전시컨벤션분석(2018.1.19).xlsx]Sheet1 (10)'!$B$2:$B$6</c:f>
              <c:numCache>
                <c:formatCode>0.0%</c:formatCode>
                <c:ptCount val="5"/>
                <c:pt idx="0">
                  <c:v>0.154</c:v>
                </c:pt>
                <c:pt idx="1">
                  <c:v>0.39400000000000002</c:v>
                </c:pt>
                <c:pt idx="2">
                  <c:v>0.314</c:v>
                </c:pt>
                <c:pt idx="3">
                  <c:v>6.9000000000000006E-2</c:v>
                </c:pt>
                <c:pt idx="4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33-497D-9464-477BAACCD1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595136"/>
        <c:axId val="159605120"/>
      </c:barChart>
      <c:catAx>
        <c:axId val="15959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ko-KR"/>
          </a:p>
        </c:txPr>
        <c:crossAx val="159605120"/>
        <c:crosses val="autoZero"/>
        <c:auto val="1"/>
        <c:lblAlgn val="ctr"/>
        <c:lblOffset val="100"/>
        <c:noMultiLvlLbl val="0"/>
      </c:catAx>
      <c:valAx>
        <c:axId val="1596051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959513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0B2-4B7E-8E88-1E6103A2140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0B2-4B7E-8E88-1E6103A2140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30B2-4B7E-8E88-1E6103A21404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30B2-4B7E-8E88-1E6103A21404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30B2-4B7E-8E88-1E6103A214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0B2-4B7E-8E88-1E6103A214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0B2-4B7E-8E88-1E6103A2140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0B2-4B7E-8E88-1E6103A21404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1-30B2-4B7E-8E88-1E6103A21404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3-30B2-4B7E-8E88-1E6103A21404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15-30B2-4B7E-8E88-1E6103A21404}"/>
              </c:ext>
            </c:extLst>
          </c:dPt>
          <c:dLbls>
            <c:dLbl>
              <c:idx val="10"/>
              <c:layout>
                <c:manualLayout>
                  <c:x val="1.8621973929236499E-3"/>
                  <c:y val="-4.58124531955448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0B2-4B7E-8E88-1E6103A21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(10)'!$A$19:$A$29</c:f>
              <c:strCache>
                <c:ptCount val="11"/>
                <c:pt idx="0">
                  <c:v>전시컨벤션기획업</c:v>
                </c:pt>
                <c:pt idx="1">
                  <c:v>인사/총무/교육</c:v>
                </c:pt>
                <c:pt idx="2">
                  <c:v>전시컨벤션 연사관리</c:v>
                </c:pt>
                <c:pt idx="3">
                  <c:v>경영전략(기획)</c:v>
                </c:pt>
                <c:pt idx="4">
                  <c:v>참가업체 유치 및 관리</c:v>
                </c:pt>
                <c:pt idx="5">
                  <c:v>참관객 유치 및 관리</c:v>
                </c:pt>
                <c:pt idx="6">
                  <c:v>세일즈마케팅</c:v>
                </c:pt>
                <c:pt idx="7">
                  <c:v>현장운영</c:v>
                </c:pt>
                <c:pt idx="8">
                  <c:v>바이어상담/비즈매칭</c:v>
                </c:pt>
                <c:pt idx="9">
                  <c:v>회계/재무/구매</c:v>
                </c:pt>
                <c:pt idx="10">
                  <c:v>행사장 임대업</c:v>
                </c:pt>
              </c:strCache>
            </c:strRef>
          </c:cat>
          <c:val>
            <c:numRef>
              <c:f>'Sheet1 (10)'!$B$19:$B$29</c:f>
              <c:numCache>
                <c:formatCode>General</c:formatCode>
                <c:ptCount val="11"/>
                <c:pt idx="0">
                  <c:v>2.59</c:v>
                </c:pt>
                <c:pt idx="1">
                  <c:v>2.77</c:v>
                </c:pt>
                <c:pt idx="2">
                  <c:v>2.8</c:v>
                </c:pt>
                <c:pt idx="3">
                  <c:v>2.81</c:v>
                </c:pt>
                <c:pt idx="4">
                  <c:v>2.84</c:v>
                </c:pt>
                <c:pt idx="5">
                  <c:v>3.18</c:v>
                </c:pt>
                <c:pt idx="6">
                  <c:v>3.25</c:v>
                </c:pt>
                <c:pt idx="7">
                  <c:v>3.41</c:v>
                </c:pt>
                <c:pt idx="8">
                  <c:v>3.58</c:v>
                </c:pt>
                <c:pt idx="9">
                  <c:v>3.59</c:v>
                </c:pt>
                <c:pt idx="10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0B2-4B7E-8E88-1E6103A21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38176"/>
        <c:axId val="159544064"/>
      </c:barChart>
      <c:catAx>
        <c:axId val="159538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pPr>
            <a:endParaRPr lang="ko-KR"/>
          </a:p>
        </c:txPr>
        <c:crossAx val="159544064"/>
        <c:crosses val="autoZero"/>
        <c:auto val="1"/>
        <c:lblAlgn val="ctr"/>
        <c:lblOffset val="100"/>
        <c:noMultiLvlLbl val="0"/>
      </c:catAx>
      <c:valAx>
        <c:axId val="159544064"/>
        <c:scaling>
          <c:orientation val="minMax"/>
          <c:min val="2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ko-KR"/>
          </a:p>
        </c:txPr>
        <c:crossAx val="15953817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E71C-4902-8E65-EE4CF2E846C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E71C-4902-8E65-EE4CF2E846C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E71C-4902-8E65-EE4CF2E846C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E71C-4902-8E65-EE4CF2E846CB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E71C-4902-8E65-EE4CF2E846C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E71C-4902-8E65-EE4CF2E846CB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E71C-4902-8E65-EE4CF2E846C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E71C-4902-8E65-EE4CF2E846C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E71C-4902-8E65-EE4CF2E846C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71C-4902-8E65-EE4CF2E846C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E71C-4902-8E65-EE4CF2E846C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E71C-4902-8E65-EE4CF2E846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(10)'!$A$39:$A$50</c:f>
              <c:strCache>
                <c:ptCount val="12"/>
                <c:pt idx="0">
                  <c:v>비용발생으로 인한 경영 악화</c:v>
                </c:pt>
                <c:pt idx="1">
                  <c:v>서비스접점에서 인공지능이 뛰어남</c:v>
                </c:pt>
                <c:pt idx="2">
                  <c:v>현 직무(분야)의 일자리 위협</c:v>
                </c:pt>
                <c:pt idx="3">
                  <c:v>전시컨벤션분야 일자리 감소</c:v>
                </c:pt>
                <c:pt idx="4">
                  <c:v>인적서비스도 인공지능 서비스대체 가능성</c:v>
                </c:pt>
                <c:pt idx="5">
                  <c:v>새롭게 만들어지는 일자리</c:v>
                </c:pt>
                <c:pt idx="6">
                  <c:v>인적서비스를 더욱 선호</c:v>
                </c:pt>
                <c:pt idx="7">
                  <c:v>전시컨벤션산업인공지능 선제적 대응 필요</c:v>
                </c:pt>
                <c:pt idx="8">
                  <c:v>정확하고 차별화된 서비스 제공</c:v>
                </c:pt>
                <c:pt idx="9">
                  <c:v>생산성 및 경영효율성 향상</c:v>
                </c:pt>
                <c:pt idx="10">
                  <c:v>감성/창의력/비판력 요구되는 업무의 대체 어려움</c:v>
                </c:pt>
                <c:pt idx="11">
                  <c:v>단순업무는 인공지능기술로 대체</c:v>
                </c:pt>
              </c:strCache>
            </c:strRef>
          </c:cat>
          <c:val>
            <c:numRef>
              <c:f>'Sheet1 (10)'!$B$39:$B$50</c:f>
              <c:numCache>
                <c:formatCode>General</c:formatCode>
                <c:ptCount val="12"/>
                <c:pt idx="0">
                  <c:v>2.58</c:v>
                </c:pt>
                <c:pt idx="1">
                  <c:v>2.75</c:v>
                </c:pt>
                <c:pt idx="2">
                  <c:v>2.97</c:v>
                </c:pt>
                <c:pt idx="3">
                  <c:v>2.98</c:v>
                </c:pt>
                <c:pt idx="4">
                  <c:v>3.05</c:v>
                </c:pt>
                <c:pt idx="5">
                  <c:v>3.1</c:v>
                </c:pt>
                <c:pt idx="6">
                  <c:v>3.38</c:v>
                </c:pt>
                <c:pt idx="7">
                  <c:v>3.39</c:v>
                </c:pt>
                <c:pt idx="8">
                  <c:v>3.57</c:v>
                </c:pt>
                <c:pt idx="9">
                  <c:v>3.57</c:v>
                </c:pt>
                <c:pt idx="10">
                  <c:v>3.76</c:v>
                </c:pt>
                <c:pt idx="11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71C-4902-8E65-EE4CF2E846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631424"/>
        <c:axId val="160643328"/>
      </c:barChart>
      <c:catAx>
        <c:axId val="160631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pPr>
            <a:endParaRPr lang="ko-KR"/>
          </a:p>
        </c:txPr>
        <c:crossAx val="160643328"/>
        <c:crosses val="autoZero"/>
        <c:auto val="1"/>
        <c:lblAlgn val="ctr"/>
        <c:lblOffset val="100"/>
        <c:noMultiLvlLbl val="0"/>
      </c:catAx>
      <c:valAx>
        <c:axId val="160643328"/>
        <c:scaling>
          <c:orientation val="minMax"/>
          <c:min val="2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ko-KR"/>
          </a:p>
        </c:txPr>
        <c:crossAx val="16063142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85C9-413A-AF2F-CBF9B604CE3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85C9-413A-AF2F-CBF9B604CE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5C9-413A-AF2F-CBF9B604CE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5C9-413A-AF2F-CBF9B604CE3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5C9-413A-AF2F-CBF9B604CE3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5C9-413A-AF2F-CBF9B604CE3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5C9-413A-AF2F-CBF9B604CE3B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85C9-413A-AF2F-CBF9B604CE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'1'!$A$54:$A$61</c:f>
              <c:strCache>
                <c:ptCount val="8"/>
                <c:pt idx="0">
                  <c:v>학교교육의 점진적 변화</c:v>
                </c:pt>
                <c:pt idx="1">
                  <c:v>인공지능 관련분야와 공동연구</c:v>
                </c:pt>
                <c:pt idx="2">
                  <c:v>법/행정적 정부지원</c:v>
                </c:pt>
                <c:pt idx="3">
                  <c:v>인식전환 및 공감대 형성</c:v>
                </c:pt>
                <c:pt idx="4">
                  <c:v>예산확보</c:v>
                </c:pt>
                <c:pt idx="5">
                  <c:v>전시컨벤션분야 실태조사</c:v>
                </c:pt>
                <c:pt idx="6">
                  <c:v>경영자의 인식전환 및 대응</c:v>
                </c:pt>
                <c:pt idx="7">
                  <c:v>인공지능 전문가양성</c:v>
                </c:pt>
              </c:strCache>
            </c:strRef>
          </c:cat>
          <c:val>
            <c:numRef>
              <c:f>'1'!$B$54:$B$61</c:f>
              <c:numCache>
                <c:formatCode>General</c:formatCode>
                <c:ptCount val="8"/>
                <c:pt idx="0">
                  <c:v>3.5</c:v>
                </c:pt>
                <c:pt idx="1">
                  <c:v>3.58</c:v>
                </c:pt>
                <c:pt idx="2">
                  <c:v>3.62</c:v>
                </c:pt>
                <c:pt idx="3">
                  <c:v>3.67</c:v>
                </c:pt>
                <c:pt idx="4">
                  <c:v>3.72</c:v>
                </c:pt>
                <c:pt idx="5">
                  <c:v>3.75</c:v>
                </c:pt>
                <c:pt idx="6">
                  <c:v>3.78</c:v>
                </c:pt>
                <c:pt idx="7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5C9-413A-AF2F-CBF9B604CE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1022336"/>
        <c:axId val="161036544"/>
      </c:barChart>
      <c:catAx>
        <c:axId val="161022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defRPr>
            </a:pPr>
            <a:endParaRPr lang="ko-KR"/>
          </a:p>
        </c:txPr>
        <c:crossAx val="161036544"/>
        <c:crosses val="autoZero"/>
        <c:auto val="1"/>
        <c:lblAlgn val="ctr"/>
        <c:lblOffset val="100"/>
        <c:noMultiLvlLbl val="0"/>
      </c:catAx>
      <c:valAx>
        <c:axId val="161036544"/>
        <c:scaling>
          <c:orientation val="minMax"/>
          <c:max val="4"/>
          <c:min val="3.4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ko-KR"/>
          </a:p>
        </c:txPr>
        <c:crossAx val="16102233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89DA-42D6-8607-987AE68B107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9DA-42D6-8607-987AE68B107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89DA-42D6-8607-987AE68B1078}"/>
              </c:ext>
            </c:extLst>
          </c:dPt>
          <c:dPt>
            <c:idx val="3"/>
            <c:invertIfNegative val="0"/>
            <c:bubble3D val="0"/>
            <c:spPr>
              <a:solidFill>
                <a:srgbClr val="64A002"/>
              </a:solidFill>
            </c:spPr>
            <c:extLst>
              <c:ext xmlns:c16="http://schemas.microsoft.com/office/drawing/2014/chart" uri="{C3380CC4-5D6E-409C-BE32-E72D297353CC}">
                <c16:uniqueId val="{00000007-89DA-42D6-8607-987AE68B107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89DA-42D6-8607-987AE68B10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'2'!$A$3:$A$7</c:f>
              <c:strCache>
                <c:ptCount val="5"/>
                <c:pt idx="0">
                  <c:v>매우 부정</c:v>
                </c:pt>
                <c:pt idx="1">
                  <c:v>부정</c:v>
                </c:pt>
                <c:pt idx="2">
                  <c:v>보통</c:v>
                </c:pt>
                <c:pt idx="3">
                  <c:v>긍정</c:v>
                </c:pt>
                <c:pt idx="4">
                  <c:v>매우 긍정</c:v>
                </c:pt>
              </c:strCache>
            </c:strRef>
          </c:cat>
          <c:val>
            <c:numRef>
              <c:f>'2'!$B$3:$B$7</c:f>
              <c:numCache>
                <c:formatCode>0.0%</c:formatCode>
                <c:ptCount val="5"/>
                <c:pt idx="0">
                  <c:v>0.05</c:v>
                </c:pt>
                <c:pt idx="1">
                  <c:v>0.16600000000000001</c:v>
                </c:pt>
                <c:pt idx="2">
                  <c:v>0.21299999999999999</c:v>
                </c:pt>
                <c:pt idx="3">
                  <c:v>0.40799999999999997</c:v>
                </c:pt>
                <c:pt idx="4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DA-42D6-8607-987AE68B1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98208"/>
        <c:axId val="83999744"/>
      </c:barChart>
      <c:catAx>
        <c:axId val="83998208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3999744"/>
        <c:crosses val="autoZero"/>
        <c:auto val="1"/>
        <c:lblAlgn val="ctr"/>
        <c:lblOffset val="100"/>
        <c:noMultiLvlLbl val="0"/>
      </c:catAx>
      <c:valAx>
        <c:axId val="8399974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8399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'3'!$A$1</c:f>
              <c:strCache>
                <c:ptCount val="1"/>
                <c:pt idx="0">
                  <c:v>평균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417-4D03-A153-5F3349527FDE}"/>
              </c:ext>
            </c:extLst>
          </c:dPt>
          <c:dLbls>
            <c:dLbl>
              <c:idx val="0"/>
              <c:spPr/>
              <c:txPr>
                <a:bodyPr rot="0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7-4D03-A153-5F3349527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'3'!$B$1</c:f>
              <c:numCache>
                <c:formatCode>General</c:formatCode>
                <c:ptCount val="1"/>
                <c:pt idx="0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17-4D03-A153-5F3349527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22"/>
        <c:axId val="94297472"/>
        <c:axId val="94127232"/>
      </c:barChart>
      <c:catAx>
        <c:axId val="94297472"/>
        <c:scaling>
          <c:orientation val="minMax"/>
        </c:scaling>
        <c:delete val="1"/>
        <c:axPos val="b"/>
        <c:majorTickMark val="none"/>
        <c:minorTickMark val="none"/>
        <c:tickLblPos val="nextTo"/>
        <c:crossAx val="94127232"/>
        <c:crosses val="autoZero"/>
        <c:auto val="1"/>
        <c:lblAlgn val="ctr"/>
        <c:lblOffset val="100"/>
        <c:noMultiLvlLbl val="0"/>
      </c:catAx>
      <c:valAx>
        <c:axId val="94127232"/>
        <c:scaling>
          <c:orientation val="minMax"/>
          <c:max val="5"/>
          <c:min val="0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4297472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81C-4943-AD85-20489C06710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81C-4943-AD85-20489C06710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381C-4943-AD85-20489C067103}"/>
              </c:ext>
            </c:extLst>
          </c:dPt>
          <c:dPt>
            <c:idx val="3"/>
            <c:invertIfNegative val="0"/>
            <c:bubble3D val="0"/>
            <c:spPr>
              <a:solidFill>
                <a:srgbClr val="64A002"/>
              </a:solidFill>
            </c:spPr>
            <c:extLst>
              <c:ext xmlns:c16="http://schemas.microsoft.com/office/drawing/2014/chart" uri="{C3380CC4-5D6E-409C-BE32-E72D297353CC}">
                <c16:uniqueId val="{00000007-381C-4943-AD85-20489C067103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9-381C-4943-AD85-20489C0671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'3'!$A$3:$A$7</c:f>
              <c:strCache>
                <c:ptCount val="5"/>
                <c:pt idx="0">
                  <c:v>매우 부정</c:v>
                </c:pt>
                <c:pt idx="1">
                  <c:v>부정</c:v>
                </c:pt>
                <c:pt idx="2">
                  <c:v>보통</c:v>
                </c:pt>
                <c:pt idx="3">
                  <c:v>긍정</c:v>
                </c:pt>
                <c:pt idx="4">
                  <c:v>매우 긍정</c:v>
                </c:pt>
              </c:strCache>
            </c:strRef>
          </c:cat>
          <c:val>
            <c:numRef>
              <c:f>'3'!$B$3:$B$7</c:f>
              <c:numCache>
                <c:formatCode>0.0%</c:formatCode>
                <c:ptCount val="5"/>
                <c:pt idx="0">
                  <c:v>2.4E-2</c:v>
                </c:pt>
                <c:pt idx="1">
                  <c:v>0.114</c:v>
                </c:pt>
                <c:pt idx="2">
                  <c:v>0.29599999999999999</c:v>
                </c:pt>
                <c:pt idx="3">
                  <c:v>0.45700000000000002</c:v>
                </c:pt>
                <c:pt idx="4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1C-4943-AD85-20489C067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49248"/>
        <c:axId val="94155136"/>
      </c:barChart>
      <c:catAx>
        <c:axId val="94149248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4155136"/>
        <c:crosses val="autoZero"/>
        <c:auto val="1"/>
        <c:lblAlgn val="ctr"/>
        <c:lblOffset val="100"/>
        <c:noMultiLvlLbl val="0"/>
      </c:catAx>
      <c:valAx>
        <c:axId val="9415513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414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58E-4BA1-815D-FE691C1635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58E-4BA1-815D-FE691C1635D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558E-4BA1-815D-FE691C1635DC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7-558E-4BA1-815D-FE691C1635DC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558E-4BA1-815D-FE691C1635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'1'!$A$2:$A$6</c:f>
              <c:strCache>
                <c:ptCount val="5"/>
                <c:pt idx="0">
                  <c:v>1-3년 내</c:v>
                </c:pt>
                <c:pt idx="1">
                  <c:v>4-6년 내</c:v>
                </c:pt>
                <c:pt idx="2">
                  <c:v>7-10년 내</c:v>
                </c:pt>
                <c:pt idx="3">
                  <c:v>11-13년 내</c:v>
                </c:pt>
                <c:pt idx="4">
                  <c:v>13년 이후</c:v>
                </c:pt>
              </c:strCache>
            </c:strRef>
          </c:cat>
          <c:val>
            <c:numRef>
              <c:f>'1'!$B$2:$B$6</c:f>
              <c:numCache>
                <c:formatCode>0.0%</c:formatCode>
                <c:ptCount val="5"/>
                <c:pt idx="0">
                  <c:v>0.11600000000000001</c:v>
                </c:pt>
                <c:pt idx="1">
                  <c:v>0.35499999999999998</c:v>
                </c:pt>
                <c:pt idx="2">
                  <c:v>0.34599999999999997</c:v>
                </c:pt>
                <c:pt idx="3">
                  <c:v>0.1</c:v>
                </c:pt>
                <c:pt idx="4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8E-4BA1-815D-FE691C1635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9817216"/>
        <c:axId val="149842560"/>
      </c:barChart>
      <c:catAx>
        <c:axId val="14981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9842560"/>
        <c:crosses val="autoZero"/>
        <c:auto val="1"/>
        <c:lblAlgn val="ctr"/>
        <c:lblOffset val="100"/>
        <c:noMultiLvlLbl val="0"/>
      </c:catAx>
      <c:valAx>
        <c:axId val="1498425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981721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E2F-4985-ACD0-BA6BA1967D7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E2F-4985-ACD0-BA6BA1967D7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CE2F-4985-ACD0-BA6BA1967D7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CE2F-4985-ACD0-BA6BA1967D7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CE2F-4985-ACD0-BA6BA1967D7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CE2F-4985-ACD0-BA6BA1967D7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CE2F-4985-ACD0-BA6BA1967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CE2F-4985-ACD0-BA6BA1967D7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CE2F-4985-ACD0-BA6BA1967D7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CE2F-4985-ACD0-BA6BA1967D7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CE2F-4985-ACD0-BA6BA1967D7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CE2F-4985-ACD0-BA6BA1967D7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'1'!$A$39:$A$50</c:f>
              <c:strCache>
                <c:ptCount val="12"/>
                <c:pt idx="0">
                  <c:v>비용발생으로 인한 경영 악화</c:v>
                </c:pt>
                <c:pt idx="1">
                  <c:v>서비스접점에서 인공지능이 뛰어남</c:v>
                </c:pt>
                <c:pt idx="2">
                  <c:v>새롭게 만들어지는 일자리</c:v>
                </c:pt>
                <c:pt idx="3">
                  <c:v>현 직무(분야)의 일자리 위협</c:v>
                </c:pt>
                <c:pt idx="4">
                  <c:v>인적서비스도 인공지능 서비스대체 가능성</c:v>
                </c:pt>
                <c:pt idx="5">
                  <c:v>환대산업 일자리 감소</c:v>
                </c:pt>
                <c:pt idx="6">
                  <c:v>인적서비스를 더욱 선호</c:v>
                </c:pt>
                <c:pt idx="7">
                  <c:v>환대산업인공지능 선제적 대응 필요</c:v>
                </c:pt>
                <c:pt idx="8">
                  <c:v>정확하고 차별화된 서비스 제공</c:v>
                </c:pt>
                <c:pt idx="9">
                  <c:v>생산성 및 경영효율성 향상</c:v>
                </c:pt>
                <c:pt idx="10">
                  <c:v>감성/창의력/비판력 요구되는 업무의 대체 어려움</c:v>
                </c:pt>
                <c:pt idx="11">
                  <c:v>단순업무는 인공지능기술로 대체</c:v>
                </c:pt>
              </c:strCache>
            </c:strRef>
          </c:cat>
          <c:val>
            <c:numRef>
              <c:f>'1'!$B$39:$B$50</c:f>
              <c:numCache>
                <c:formatCode>###0.00</c:formatCode>
                <c:ptCount val="12"/>
                <c:pt idx="0">
                  <c:v>2.6</c:v>
                </c:pt>
                <c:pt idx="1">
                  <c:v>2.65</c:v>
                </c:pt>
                <c:pt idx="2">
                  <c:v>3</c:v>
                </c:pt>
                <c:pt idx="3">
                  <c:v>3.04</c:v>
                </c:pt>
                <c:pt idx="4">
                  <c:v>3.12</c:v>
                </c:pt>
                <c:pt idx="5">
                  <c:v>3.22</c:v>
                </c:pt>
                <c:pt idx="6">
                  <c:v>3.46</c:v>
                </c:pt>
                <c:pt idx="7">
                  <c:v>3.49</c:v>
                </c:pt>
                <c:pt idx="8">
                  <c:v>3.53</c:v>
                </c:pt>
                <c:pt idx="9">
                  <c:v>3.64</c:v>
                </c:pt>
                <c:pt idx="10">
                  <c:v>3.7</c:v>
                </c:pt>
                <c:pt idx="11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E2F-4985-ACD0-BA6BA1967D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756544"/>
        <c:axId val="145768448"/>
      </c:barChart>
      <c:catAx>
        <c:axId val="145756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5768448"/>
        <c:crosses val="autoZero"/>
        <c:auto val="1"/>
        <c:lblAlgn val="ctr"/>
        <c:lblOffset val="100"/>
        <c:noMultiLvlLbl val="0"/>
      </c:catAx>
      <c:valAx>
        <c:axId val="145768448"/>
        <c:scaling>
          <c:orientation val="minMax"/>
          <c:min val="2"/>
        </c:scaling>
        <c:delete val="0"/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##0.00" sourceLinked="1"/>
        <c:majorTickMark val="out"/>
        <c:minorTickMark val="none"/>
        <c:tickLblPos val="nextTo"/>
        <c:crossAx val="145756544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b="1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908-4F6E-9E65-ED0085FF7F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B908-4F6E-9E65-ED0085FF7F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908-4F6E-9E65-ED0085FF7F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908-4F6E-9E65-ED0085FF7FD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908-4F6E-9E65-ED0085FF7FD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908-4F6E-9E65-ED0085FF7FD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908-4F6E-9E65-ED0085FF7FDD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F-B908-4F6E-9E65-ED0085FF7F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'1'!$A$54:$A$61</c:f>
              <c:strCache>
                <c:ptCount val="8"/>
                <c:pt idx="0">
                  <c:v>학교교육의 점진적 변화</c:v>
                </c:pt>
                <c:pt idx="1">
                  <c:v>인공지능 관련분야와 공동연구</c:v>
                </c:pt>
                <c:pt idx="2">
                  <c:v>법/행정적 정부지원</c:v>
                </c:pt>
                <c:pt idx="3">
                  <c:v>인식전환 및 공감대 형성</c:v>
                </c:pt>
                <c:pt idx="4">
                  <c:v>예산확보</c:v>
                </c:pt>
                <c:pt idx="5">
                  <c:v>호텔 실태조사</c:v>
                </c:pt>
                <c:pt idx="6">
                  <c:v>경영자의 인식전환 및 대응</c:v>
                </c:pt>
                <c:pt idx="7">
                  <c:v>인공지능 전문양성</c:v>
                </c:pt>
              </c:strCache>
            </c:strRef>
          </c:cat>
          <c:val>
            <c:numRef>
              <c:f>'1'!$B$54:$B$61</c:f>
              <c:numCache>
                <c:formatCode>###0.00</c:formatCode>
                <c:ptCount val="8"/>
                <c:pt idx="0">
                  <c:v>3.6658767772511864</c:v>
                </c:pt>
                <c:pt idx="1">
                  <c:v>3.7180094786729825</c:v>
                </c:pt>
                <c:pt idx="2">
                  <c:v>3.7440758293838847</c:v>
                </c:pt>
                <c:pt idx="3">
                  <c:v>3.7654028436018954</c:v>
                </c:pt>
                <c:pt idx="4">
                  <c:v>3.8127962085308074</c:v>
                </c:pt>
                <c:pt idx="5">
                  <c:v>3.8838862559241702</c:v>
                </c:pt>
                <c:pt idx="6">
                  <c:v>3.9289099526066367</c:v>
                </c:pt>
                <c:pt idx="7">
                  <c:v>3.9739336492891031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908-4F6E-9E65-ED0085FF7F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427072"/>
        <c:axId val="149385600"/>
      </c:barChart>
      <c:catAx>
        <c:axId val="145427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9385600"/>
        <c:crosses val="autoZero"/>
        <c:auto val="1"/>
        <c:lblAlgn val="ctr"/>
        <c:lblOffset val="100"/>
        <c:noMultiLvlLbl val="0"/>
      </c:catAx>
      <c:valAx>
        <c:axId val="149385600"/>
        <c:scaling>
          <c:orientation val="minMax"/>
          <c:max val="4.0999999999999996"/>
          <c:min val="3.4"/>
        </c:scaling>
        <c:delete val="0"/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##0.00" sourceLinked="1"/>
        <c:majorTickMark val="out"/>
        <c:minorTickMark val="none"/>
        <c:tickLblPos val="nextTo"/>
        <c:crossAx val="1454270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b="1">
          <a:solidFill>
            <a:schemeClr val="bg1"/>
          </a:solidFill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70822617022119E-2"/>
          <c:y val="4.3389034703995334E-2"/>
          <c:w val="0.90721639694535672"/>
          <c:h val="0.6694753572470107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983F1"/>
              </a:solidFill>
            </c:spPr>
            <c:extLst>
              <c:ext xmlns:c16="http://schemas.microsoft.com/office/drawing/2014/chart" uri="{C3380CC4-5D6E-409C-BE32-E72D297353CC}">
                <c16:uniqueId val="{00000001-A655-414F-9875-AD65CD942D0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A655-414F-9875-AD65CD942D0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A655-414F-9875-AD65CD942D08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A655-414F-9875-AD65CD942D08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A655-414F-9875-AD65CD942D08}"/>
              </c:ext>
            </c:extLst>
          </c:dPt>
          <c:dPt>
            <c:idx val="6"/>
            <c:invertIfNegative val="0"/>
            <c:bubble3D val="0"/>
            <c:spPr>
              <a:solidFill>
                <a:srgbClr val="333399"/>
              </a:solidFill>
              <a:ln>
                <a:solidFill>
                  <a:srgbClr val="333399">
                    <a:lumMod val="75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655-414F-9875-AD65CD942D08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A655-414F-9875-AD65CD942D0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A655-414F-9875-AD65CD942D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1-A655-414F-9875-AD65CD942D0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A655-414F-9875-AD65CD942D0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A655-414F-9875-AD65CD942D08}"/>
              </c:ext>
            </c:extLst>
          </c:dPt>
          <c:dLbls>
            <c:dLbl>
              <c:idx val="0"/>
              <c:layout>
                <c:manualLayout>
                  <c:x val="6.153747030853355E-2"/>
                  <c:y val="5.4881067351694596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100" b="1">
                        <a:solidFill>
                          <a:schemeClr val="bg1"/>
                        </a:solidFill>
                      </a:rPr>
                      <a:t>170</a:t>
                    </a:r>
                    <a:r>
                      <a:rPr lang="ko-KR" altLang="en-US" sz="1100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sz="11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sz="1100" b="1">
                        <a:solidFill>
                          <a:schemeClr val="bg1"/>
                        </a:solidFill>
                      </a:rPr>
                      <a:t>(68.8%)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55-414F-9875-AD65CD942D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 sz="1100" b="1">
                        <a:solidFill>
                          <a:schemeClr val="bg1"/>
                        </a:solidFill>
                      </a:rPr>
                      <a:t>77</a:t>
                    </a:r>
                    <a:r>
                      <a:rPr lang="ko-KR" altLang="en-US" sz="1100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sz="11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sz="1100" b="1">
                        <a:solidFill>
                          <a:schemeClr val="bg1"/>
                        </a:solidFill>
                      </a:rPr>
                      <a:t>(31.2%)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655-414F-9875-AD65CD942D08}"/>
                </c:ext>
              </c:extLst>
            </c:dLbl>
            <c:dLbl>
              <c:idx val="3"/>
              <c:layout>
                <c:manualLayout>
                  <c:x val="-1.0910137407596721E-2"/>
                  <c:y val="7.2725044644301523E-3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100" b="1">
                        <a:solidFill>
                          <a:schemeClr val="bg1"/>
                        </a:solidFill>
                      </a:rPr>
                      <a:t>58</a:t>
                    </a:r>
                    <a:r>
                      <a:rPr lang="ko-KR" altLang="en-US" sz="1100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sz="11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sz="1100" b="1">
                        <a:solidFill>
                          <a:schemeClr val="bg1"/>
                        </a:solidFill>
                      </a:rPr>
                      <a:t>(23.5%)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55-414F-9875-AD65CD942D08}"/>
                </c:ext>
              </c:extLst>
            </c:dLbl>
            <c:dLbl>
              <c:idx val="4"/>
              <c:layout>
                <c:manualLayout>
                  <c:x val="0"/>
                  <c:y val="-2.9090017857720609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z="1100" b="1">
                        <a:solidFill>
                          <a:schemeClr val="bg1"/>
                        </a:solidFill>
                      </a:rPr>
                      <a:t>40</a:t>
                    </a:r>
                    <a:r>
                      <a:rPr lang="ko-KR" altLang="en-US" sz="1100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sz="11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sz="1100" b="1">
                        <a:solidFill>
                          <a:schemeClr val="bg1"/>
                        </a:solidFill>
                      </a:rPr>
                      <a:t>(16.2%)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655-414F-9875-AD65CD942D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ko-KR" sz="1100" b="1">
                        <a:solidFill>
                          <a:schemeClr val="bg1"/>
                        </a:solidFill>
                      </a:rPr>
                      <a:t>76</a:t>
                    </a:r>
                    <a:r>
                      <a:rPr lang="ko-KR" altLang="en-US" sz="1100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sz="11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sz="1100" b="1">
                        <a:solidFill>
                          <a:schemeClr val="bg1"/>
                        </a:solidFill>
                      </a:rPr>
                      <a:t>(30.8%)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655-414F-9875-AD65CD942D08}"/>
                </c:ext>
              </c:extLst>
            </c:dLbl>
            <c:dLbl>
              <c:idx val="6"/>
              <c:layout>
                <c:manualLayout>
                  <c:x val="2.5313666450468404E-2"/>
                  <c:y val="-3.7711085157877767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>
                        <a:solidFill>
                          <a:schemeClr val="bg1"/>
                        </a:solidFill>
                      </a:rPr>
                      <a:t>73</a:t>
                    </a:r>
                    <a:r>
                      <a:rPr lang="ko-KR" altLang="en-US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b="1">
                        <a:solidFill>
                          <a:schemeClr val="bg1"/>
                        </a:solidFill>
                      </a:rPr>
                      <a:t>(29.6%)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655-414F-9875-AD65CD942D08}"/>
                </c:ext>
              </c:extLst>
            </c:dLbl>
            <c:dLbl>
              <c:idx val="7"/>
              <c:layout>
                <c:manualLayout>
                  <c:x val="5.5276381909547742E-2"/>
                  <c:y val="5.917159763313609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100" b="1">
                        <a:solidFill>
                          <a:schemeClr val="bg1"/>
                        </a:solidFill>
                      </a:rPr>
                      <a:t>204</a:t>
                    </a:r>
                    <a:r>
                      <a:rPr lang="ko-KR" altLang="en-US" sz="1100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sz="11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sz="1100" b="1">
                        <a:solidFill>
                          <a:schemeClr val="bg1"/>
                        </a:solidFill>
                      </a:rPr>
                      <a:t>(88.3%)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655-414F-9875-AD65CD942D0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ko-KR" sz="1100" b="1">
                        <a:solidFill>
                          <a:schemeClr val="bg1"/>
                        </a:solidFill>
                      </a:rPr>
                      <a:t>93</a:t>
                    </a:r>
                    <a:r>
                      <a:rPr lang="ko-KR" altLang="en-US" sz="1100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sz="11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sz="1100" b="1">
                        <a:solidFill>
                          <a:schemeClr val="bg1"/>
                        </a:solidFill>
                      </a:rPr>
                      <a:t>(37.7%)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A655-414F-9875-AD65CD942D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altLang="en-US" b="1">
                        <a:solidFill>
                          <a:schemeClr val="bg1"/>
                        </a:solidFill>
                      </a:rPr>
                      <a:t>154</a:t>
                    </a:r>
                    <a:r>
                      <a:rPr lang="ko-KR" altLang="en-US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b="1">
                        <a:solidFill>
                          <a:schemeClr val="bg1"/>
                        </a:solidFill>
                      </a:rPr>
                      <a:t>(62.3%)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A655-414F-9875-AD65CD942D08}"/>
                </c:ext>
              </c:extLst>
            </c:dLbl>
            <c:dLbl>
              <c:idx val="11"/>
              <c:layout>
                <c:manualLayout>
                  <c:x val="1.675041876046901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>
                        <a:solidFill>
                          <a:schemeClr val="bg1"/>
                        </a:solidFill>
                      </a:rPr>
                      <a:t>161</a:t>
                    </a:r>
                    <a:r>
                      <a:rPr lang="ko-KR" altLang="en-US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b="1">
                        <a:solidFill>
                          <a:schemeClr val="bg1"/>
                        </a:solidFill>
                      </a:rPr>
                      <a:t>(65.2%)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A655-414F-9875-AD65CD942D08}"/>
                </c:ext>
              </c:extLst>
            </c:dLbl>
            <c:dLbl>
              <c:idx val="12"/>
              <c:layout>
                <c:manualLayout>
                  <c:x val="3.6367124691989066E-3"/>
                  <c:y val="-4.0201202139261587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>
                        <a:solidFill>
                          <a:schemeClr val="bg1"/>
                        </a:solidFill>
                      </a:rPr>
                      <a:t>86</a:t>
                    </a:r>
                    <a:r>
                      <a:rPr lang="ko-KR" altLang="en-US" b="1">
                        <a:solidFill>
                          <a:schemeClr val="bg1"/>
                        </a:solidFill>
                      </a:rPr>
                      <a:t>명</a:t>
                    </a:r>
                    <a:endParaRPr lang="en-US" altLang="en-US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altLang="en-US" b="1">
                        <a:solidFill>
                          <a:schemeClr val="bg1"/>
                        </a:solidFill>
                      </a:rPr>
                      <a:t>(34.8%)</a:t>
                    </a:r>
                    <a:endParaRPr lang="en-US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A655-414F-9875-AD65CD942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인구통계!$A$2:$B$14</c:f>
              <c:multiLvlStrCache>
                <c:ptCount val="13"/>
                <c:lvl>
                  <c:pt idx="0">
                    <c:v>남성</c:v>
                  </c:pt>
                  <c:pt idx="1">
                    <c:v>여성</c:v>
                  </c:pt>
                  <c:pt idx="3">
                    <c:v>20대</c:v>
                  </c:pt>
                  <c:pt idx="4">
                    <c:v>30대</c:v>
                  </c:pt>
                  <c:pt idx="5">
                    <c:v>40대</c:v>
                  </c:pt>
                  <c:pt idx="6">
                    <c:v>50대 이상</c:v>
                  </c:pt>
                  <c:pt idx="8">
                    <c:v>사원급</c:v>
                  </c:pt>
                  <c:pt idx="9">
                    <c:v>관리급</c:v>
                  </c:pt>
                  <c:pt idx="11">
                    <c:v>프론트</c:v>
                  </c:pt>
                  <c:pt idx="12">
                    <c:v>오피스</c:v>
                  </c:pt>
                </c:lvl>
                <c:lvl>
                  <c:pt idx="0">
                    <c:v>성별</c:v>
                  </c:pt>
                  <c:pt idx="3">
                    <c:v>연령</c:v>
                  </c:pt>
                  <c:pt idx="8">
                    <c:v>직급</c:v>
                  </c:pt>
                  <c:pt idx="11">
                    <c:v>직무</c:v>
                  </c:pt>
                </c:lvl>
              </c:multiLvlStrCache>
            </c:multiLvlStrRef>
          </c:cat>
          <c:val>
            <c:numRef>
              <c:f>인구통계!$C$2:$C$14</c:f>
              <c:numCache>
                <c:formatCode>0.0%</c:formatCode>
                <c:ptCount val="13"/>
                <c:pt idx="0">
                  <c:v>0.68799999999999994</c:v>
                </c:pt>
                <c:pt idx="1">
                  <c:v>0.312</c:v>
                </c:pt>
                <c:pt idx="3">
                  <c:v>0.23499999999999999</c:v>
                </c:pt>
                <c:pt idx="4">
                  <c:v>0.16200000000000001</c:v>
                </c:pt>
                <c:pt idx="5">
                  <c:v>0.308</c:v>
                </c:pt>
                <c:pt idx="6">
                  <c:v>0.29599999999999999</c:v>
                </c:pt>
                <c:pt idx="8">
                  <c:v>0.377</c:v>
                </c:pt>
                <c:pt idx="9">
                  <c:v>0.623</c:v>
                </c:pt>
                <c:pt idx="11">
                  <c:v>0.65200000000000002</c:v>
                </c:pt>
                <c:pt idx="12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55-414F-9875-AD65CD942D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312704"/>
        <c:axId val="95978240"/>
      </c:barChart>
      <c:catAx>
        <c:axId val="9431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  <a:effectLst/>
              </a:defRPr>
            </a:pPr>
            <a:endParaRPr lang="ko-KR"/>
          </a:p>
        </c:txPr>
        <c:crossAx val="95978240"/>
        <c:crosses val="autoZero"/>
        <c:auto val="1"/>
        <c:lblAlgn val="ctr"/>
        <c:lblOffset val="100"/>
        <c:noMultiLvlLbl val="0"/>
      </c:catAx>
      <c:valAx>
        <c:axId val="9597824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ko-KR"/>
          </a:p>
        </c:txPr>
        <c:crossAx val="94312704"/>
        <c:crosses val="autoZero"/>
        <c:crossBetween val="between"/>
        <c:majorUnit val="0.2"/>
      </c:valAx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06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09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08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53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04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7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6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89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40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34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 userDrawn="1"/>
        </p:nvSpPr>
        <p:spPr>
          <a:xfrm>
            <a:off x="1691680" y="3062"/>
            <a:ext cx="7452320" cy="6854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691680" cy="879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AAB73-282C-4751-869F-60D9CBD327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직사각형 1"/>
          <p:cNvSpPr/>
          <p:nvPr userDrawn="1"/>
        </p:nvSpPr>
        <p:spPr>
          <a:xfrm>
            <a:off x="1" y="871371"/>
            <a:ext cx="1691680" cy="59951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AABD-2EC9-4CB8-89C9-D59669A2FD84}" type="datetimeFigureOut">
              <a:rPr lang="ko-KR" altLang="en-US" smtClean="0"/>
              <a:t>2023-10-03</a:t>
            </a:fld>
            <a:endParaRPr lang="ko-KR" altLang="en-US"/>
          </a:p>
        </p:txBody>
      </p:sp>
      <p:pic>
        <p:nvPicPr>
          <p:cNvPr id="9" name="Picture 8" descr="https://t1.daumcdn.net/cfile/tistory/9975E54A5AFB96EB1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41" r="100000">
                        <a14:foregroundMark x1="13521" y1="25000" x2="13521" y2="25000"/>
                        <a14:foregroundMark x1="20845" y1="17793" x2="20845" y2="17793"/>
                        <a14:foregroundMark x1="19014" y1="31081" x2="19014" y2="31081"/>
                        <a14:foregroundMark x1="10704" y1="34685" x2="10704" y2="34685"/>
                        <a14:foregroundMark x1="4648" y1="52477" x2="4648" y2="52477"/>
                        <a14:foregroundMark x1="7324" y1="53153" x2="7324" y2="53153"/>
                        <a14:foregroundMark x1="17887" y1="67568" x2="17887" y2="67568"/>
                        <a14:foregroundMark x1="17042" y1="73198" x2="17042" y2="73198"/>
                        <a14:foregroundMark x1="18732" y1="89414" x2="18732" y2="89414"/>
                        <a14:foregroundMark x1="24507" y1="94144" x2="24507" y2="94144"/>
                        <a14:foregroundMark x1="27324" y1="86036" x2="11831" y2="85811"/>
                        <a14:foregroundMark x1="6056" y1="56306" x2="2676" y2="65541"/>
                        <a14:foregroundMark x1="11408" y1="21171" x2="9296" y2="34459"/>
                        <a14:foregroundMark x1="12254" y1="17117" x2="5634" y2="30856"/>
                        <a14:foregroundMark x1="5493" y1="32432" x2="8169" y2="40090"/>
                        <a14:foregroundMark x1="7746" y1="23198" x2="11972" y2="15541"/>
                        <a14:foregroundMark x1="13239" y1="15090" x2="25070" y2="17117"/>
                        <a14:foregroundMark x1="25352" y1="16667" x2="26901" y2="17117"/>
                        <a14:foregroundMark x1="88169" y1="68243" x2="94085" y2="83333"/>
                        <a14:foregroundMark x1="97042" y1="89640" x2="94507" y2="93919"/>
                        <a14:foregroundMark x1="83662" y1="93694" x2="90704" y2="98649"/>
                        <a14:foregroundMark x1="98873" y1="81081" x2="99437" y2="98649"/>
                        <a14:backgroundMark x1="47746" y1="22748" x2="53099" y2="82207"/>
                        <a14:backgroundMark x1="34644" y1="84264" x2="68550" y2="86802"/>
                        <a14:backgroundMark x1="97543" y1="65990" x2="97543" y2="6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720"/>
            <a:ext cx="1691680" cy="8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37439" y="6427671"/>
            <a:ext cx="51406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algn="ctr" eaLnBrk="1" hangingPunct="1">
              <a:defRPr/>
            </a:pPr>
            <a:fld id="{14E73297-D098-4BFB-820A-E57D2361BC41}" type="slidenum">
              <a:rPr lang="en-US" altLang="ko-KR" sz="1400" b="1" smtClean="0">
                <a:latin typeface="HY울릉도M" pitchFamily="18" charset="-127"/>
                <a:ea typeface="HY울릉도M" pitchFamily="18" charset="-127"/>
              </a:rPr>
              <a:pPr algn="ctr" eaLnBrk="1" hangingPunct="1">
                <a:defRPr/>
              </a:pPr>
              <a:t>‹#›</a:t>
            </a:fld>
            <a:endParaRPr lang="en-US" altLang="ko-KR" sz="1400" b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7412444" y="193525"/>
            <a:ext cx="19654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100" b="1" spc="50" dirty="0" err="1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휴먼엑스포" panose="02030504000101010101" pitchFamily="18" charset="-127"/>
              </a:rPr>
              <a:t>Hannam</a:t>
            </a:r>
            <a:r>
              <a:rPr lang="en-US" altLang="ko-KR" sz="1100" b="1" spc="50" dirty="0">
                <a:ln w="13500">
                  <a:noFill/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휴먼엑스포" panose="02030504000101010101" pitchFamily="18" charset="-127"/>
              </a:rPr>
              <a:t> University</a:t>
            </a:r>
            <a:endParaRPr lang="en-US" altLang="ko-KR" sz="1100" dirty="0">
              <a:solidFill>
                <a:schemeClr val="bg1"/>
              </a:solidFill>
              <a:latin typeface="Orbit-B BT" pitchFamily="2" charset="0"/>
              <a:ea typeface="휴먼엑스포" panose="02030504000101010101" pitchFamily="18" charset="-127"/>
            </a:endParaRPr>
          </a:p>
          <a:p>
            <a:pPr algn="ctr">
              <a:defRPr/>
            </a:pPr>
            <a:r>
              <a:rPr lang="en-US" altLang="ko-KR" sz="1100" dirty="0">
                <a:solidFill>
                  <a:schemeClr val="bg1"/>
                </a:solidFill>
                <a:latin typeface="Orbit-B BT" pitchFamily="2" charset="0"/>
                <a:ea typeface="휴먼엑스포" panose="02030504000101010101" pitchFamily="18" charset="-127"/>
              </a:rPr>
              <a:t>Prof. Han, Hag-Chin</a:t>
            </a:r>
            <a:endParaRPr lang="en-US" altLang="zh-TW" sz="1100" dirty="0">
              <a:solidFill>
                <a:schemeClr val="bg1"/>
              </a:solidFill>
              <a:latin typeface="Orbit-B BT" pitchFamily="2" charset="0"/>
              <a:ea typeface="휴먼엑스포" panose="02030504000101010101" pitchFamily="18" charset="-127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68" y="231800"/>
            <a:ext cx="374452" cy="35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직선 연결선 27"/>
          <p:cNvCxnSpPr/>
          <p:nvPr userDrawn="1"/>
        </p:nvCxnSpPr>
        <p:spPr>
          <a:xfrm flipV="1">
            <a:off x="1745533" y="864984"/>
            <a:ext cx="4968552" cy="231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postfiles.pstatic.net/20160316_225/mangsa1985_1458122651780qokxV_PNG/%C0%CE%B0%F8%C1%F6%B4%C9_%C7%D1%B0%E8%B4%C2_%B8%ED%C8%AE%C7%CF%C1%F6_%BE%CA%C0%BA%B0%A14.png?type=w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2083" y1="69375" x2="82083" y2="69375"/>
                        <a14:foregroundMark x1="78542" y1="72813" x2="78542" y2="72813"/>
                        <a14:foregroundMark x1="87083" y1="34688" x2="87083" y2="3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1651" y="-204667"/>
            <a:ext cx="22322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24"/>
          <p:cNvGrpSpPr/>
          <p:nvPr userDrawn="1"/>
        </p:nvGrpSpPr>
        <p:grpSpPr>
          <a:xfrm>
            <a:off x="4030217" y="811226"/>
            <a:ext cx="108000" cy="108000"/>
            <a:chOff x="1449187" y="1772760"/>
            <a:chExt cx="1152000" cy="1152128"/>
          </a:xfrm>
        </p:grpSpPr>
        <p:sp>
          <p:nvSpPr>
            <p:cNvPr id="11" name="타원 10"/>
            <p:cNvSpPr/>
            <p:nvPr userDrawn="1"/>
          </p:nvSpPr>
          <p:spPr>
            <a:xfrm>
              <a:off x="1449187" y="1772760"/>
              <a:ext cx="115200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1665291" y="1991287"/>
              <a:ext cx="720000" cy="72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 userDrawn="1"/>
        </p:nvGrpSpPr>
        <p:grpSpPr>
          <a:xfrm>
            <a:off x="2321597" y="810984"/>
            <a:ext cx="108000" cy="108000"/>
            <a:chOff x="3199192" y="1870892"/>
            <a:chExt cx="1152000" cy="1152128"/>
          </a:xfrm>
        </p:grpSpPr>
        <p:sp>
          <p:nvSpPr>
            <p:cNvPr id="15" name="타원 14"/>
            <p:cNvSpPr/>
            <p:nvPr userDrawn="1"/>
          </p:nvSpPr>
          <p:spPr>
            <a:xfrm>
              <a:off x="3199192" y="1870892"/>
              <a:ext cx="115200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 userDrawn="1"/>
          </p:nvSpPr>
          <p:spPr>
            <a:xfrm>
              <a:off x="3415296" y="2089419"/>
              <a:ext cx="720000" cy="720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 userDrawn="1"/>
        </p:nvGrpSpPr>
        <p:grpSpPr>
          <a:xfrm>
            <a:off x="5057901" y="811226"/>
            <a:ext cx="108000" cy="108000"/>
            <a:chOff x="2932456" y="4005064"/>
            <a:chExt cx="1152000" cy="1152128"/>
          </a:xfrm>
        </p:grpSpPr>
        <p:sp>
          <p:nvSpPr>
            <p:cNvPr id="18" name="타원 17"/>
            <p:cNvSpPr/>
            <p:nvPr userDrawn="1"/>
          </p:nvSpPr>
          <p:spPr>
            <a:xfrm>
              <a:off x="2932456" y="4005064"/>
              <a:ext cx="115200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 userDrawn="1"/>
          </p:nvSpPr>
          <p:spPr>
            <a:xfrm>
              <a:off x="3148560" y="4223591"/>
              <a:ext cx="720000" cy="72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 userDrawn="1"/>
        </p:nvGrpSpPr>
        <p:grpSpPr>
          <a:xfrm>
            <a:off x="6678093" y="825976"/>
            <a:ext cx="108000" cy="108000"/>
            <a:chOff x="4860032" y="2066738"/>
            <a:chExt cx="1152000" cy="1152128"/>
          </a:xfrm>
        </p:grpSpPr>
        <p:sp>
          <p:nvSpPr>
            <p:cNvPr id="21" name="타원 20"/>
            <p:cNvSpPr/>
            <p:nvPr userDrawn="1"/>
          </p:nvSpPr>
          <p:spPr>
            <a:xfrm>
              <a:off x="4860032" y="2066738"/>
              <a:ext cx="115200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 userDrawn="1"/>
          </p:nvSpPr>
          <p:spPr>
            <a:xfrm>
              <a:off x="5076136" y="2285265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16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ì¸ê³µì§ë¥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8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856371" y="5051276"/>
            <a:ext cx="1612529" cy="59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5785" tIns="47893" rIns="95785" bIns="47893" anchor="ctr"/>
          <a:lstStyle>
            <a:lvl1pPr defTabSz="957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Orbit-B BT" pitchFamily="2" charset="0"/>
                <a:ea typeface="가는각진제목체" pitchFamily="18" charset="-127"/>
              </a:rPr>
              <a:t>2018. 10.26</a:t>
            </a:r>
          </a:p>
        </p:txBody>
      </p:sp>
      <p:pic>
        <p:nvPicPr>
          <p:cNvPr id="1026" name="Picture 2" descr="인공지능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7" l="0" r="100000">
                        <a14:foregroundMark x1="15156" y1="47545" x2="15156" y2="47545"/>
                        <a14:foregroundMark x1="11875" y1="56473" x2="11875" y2="56473"/>
                        <a14:foregroundMark x1="16719" y1="59375" x2="16719" y2="59375"/>
                        <a14:foregroundMark x1="4844" y1="47321" x2="4844" y2="47321"/>
                        <a14:foregroundMark x1="2031" y1="27232" x2="14844" y2="32813"/>
                        <a14:foregroundMark x1="30000" y1="55357" x2="31719" y2="56027"/>
                        <a14:foregroundMark x1="67813" y1="58705" x2="70313" y2="58259"/>
                        <a14:foregroundMark x1="67500" y1="59375" x2="69219" y2="56920"/>
                        <a14:foregroundMark x1="26875" y1="42857" x2="35781" y2="43080"/>
                        <a14:foregroundMark x1="42188" y1="44643" x2="45625" y2="43080"/>
                        <a14:foregroundMark x1="54219" y1="41518" x2="55781" y2="41295"/>
                        <a14:foregroundMark x1="59375" y1="66741" x2="61406" y2="66964"/>
                        <a14:backgroundMark x1="28750" y1="30134" x2="75938" y2="27232"/>
                        <a14:backgroundMark x1="56563" y1="37277" x2="76719" y2="30804"/>
                        <a14:backgroundMark x1="67813" y1="64509" x2="75625" y2="91071"/>
                        <a14:backgroundMark x1="30000" y1="36161" x2="38125" y2="3660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292"/>
            <a:ext cx="9144000" cy="502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0036" y="1412776"/>
            <a:ext cx="8856983" cy="111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5785" tIns="47893" rIns="95785" bIns="47893" anchor="ctr"/>
          <a:lstStyle>
            <a:lvl1pPr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7263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6113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ko-KR" alt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인공지능</a:t>
            </a:r>
            <a:r>
              <a:rPr lang="en-US" altLang="ko-K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(AI) &amp; </a:t>
            </a:r>
            <a:r>
              <a:rPr lang="ko-KR" alt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로봇기술 적용에 관한</a:t>
            </a:r>
            <a:endParaRPr lang="en-US" altLang="ko-K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Orbit-B BT" pitchFamily="2" charset="0"/>
              <a:ea typeface="HY울릉도M" pitchFamily="18" charset="-127"/>
            </a:endParaRPr>
          </a:p>
          <a:p>
            <a:pPr algn="ctr">
              <a:lnSpc>
                <a:spcPct val="110000"/>
              </a:lnSpc>
              <a:defRPr/>
            </a:pPr>
            <a:r>
              <a:rPr lang="ko-KR" alt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환대산업 이해당사자의 </a:t>
            </a:r>
            <a:endParaRPr lang="en-US" altLang="ko-K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Orbit-B BT" pitchFamily="2" charset="0"/>
              <a:ea typeface="HY울릉도M" pitchFamily="18" charset="-127"/>
            </a:endParaRPr>
          </a:p>
          <a:p>
            <a:pPr algn="ctr">
              <a:lnSpc>
                <a:spcPct val="110000"/>
              </a:lnSpc>
              <a:defRPr/>
            </a:pPr>
            <a:r>
              <a:rPr lang="ko-KR" alt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인식과 영향 비교</a:t>
            </a:r>
            <a:r>
              <a:rPr lang="en-US" altLang="ko-K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 </a:t>
            </a:r>
            <a:r>
              <a:rPr lang="ko-KR" alt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88640"/>
            <a:ext cx="597666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5785" tIns="47893" rIns="95785" bIns="47893" anchor="ctr"/>
          <a:lstStyle>
            <a:lvl1pPr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7263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6113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제</a:t>
            </a:r>
            <a:r>
              <a:rPr lang="en-US" altLang="ko-K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31</a:t>
            </a:r>
            <a:r>
              <a: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차 </a:t>
            </a:r>
            <a:r>
              <a:rPr lang="ko-KR" alt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융복합</a:t>
            </a:r>
            <a:r>
              <a:rPr lang="ko-KR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 관광 </a:t>
            </a:r>
            <a:r>
              <a:rPr lang="ko-KR" alt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HY울릉도M" pitchFamily="18" charset="-127"/>
              </a:rPr>
              <a:t>국제컨퍼런스</a:t>
            </a:r>
            <a:endParaRPr lang="en-US" altLang="ko-KR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Orbit-B BT" pitchFamily="2" charset="0"/>
              <a:ea typeface="HY울릉도M" pitchFamily="18" charset="-127"/>
            </a:endParaRPr>
          </a:p>
        </p:txBody>
      </p:sp>
      <p:pic>
        <p:nvPicPr>
          <p:cNvPr id="8" name="_x221909248" descr="EMB00001de40f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201613"/>
            <a:ext cx="14366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7698072" y="209879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ko-KR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한국연구재단</a:t>
            </a:r>
            <a:endParaRPr lang="en-US" altLang="ko-KR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5389257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400" b="1" spc="50" dirty="0" err="1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휴먼엑스포" panose="02030504000101010101" pitchFamily="18" charset="-127"/>
              </a:rPr>
              <a:t>Hannam</a:t>
            </a:r>
            <a:r>
              <a:rPr lang="en-US" altLang="ko-KR" sz="2400" b="1" spc="50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휴먼엑스포" panose="02030504000101010101" pitchFamily="18" charset="-127"/>
              </a:rPr>
              <a:t> University  &amp;  </a:t>
            </a:r>
            <a:r>
              <a:rPr lang="en-US" altLang="zh-TW" sz="2000" b="1" spc="50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휴먼엑스포" panose="02030504000101010101" pitchFamily="18" charset="-127"/>
              </a:rPr>
              <a:t>NPO</a:t>
            </a:r>
            <a:r>
              <a:rPr lang="zh-TW" altLang="en-US" sz="2000" b="1" spc="50" dirty="0">
                <a:ln w="13500">
                  <a:noFill/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Orbit-B BT" pitchFamily="2" charset="0"/>
                <a:ea typeface="휴먼엑스포" panose="02030504000101010101" pitchFamily="18" charset="-127"/>
              </a:rPr>
              <a:t>法人 國際學生支援協會</a:t>
            </a:r>
          </a:p>
          <a:p>
            <a:pPr algn="ctr" eaLnBrk="1" hangingPunct="1">
              <a:defRPr/>
            </a:pPr>
            <a:r>
              <a:rPr lang="en-US" altLang="ko-KR" dirty="0">
                <a:latin typeface="Orbit-B BT" pitchFamily="2" charset="0"/>
                <a:ea typeface="휴먼엑스포" panose="02030504000101010101" pitchFamily="18" charset="-127"/>
              </a:rPr>
              <a:t>Prof. Hag-Chin Han                       </a:t>
            </a:r>
            <a:r>
              <a:rPr lang="en-US" altLang="zh-TW" dirty="0">
                <a:latin typeface="Orbit-B BT" pitchFamily="2" charset="0"/>
                <a:ea typeface="휴먼엑스포" panose="02030504000101010101" pitchFamily="18" charset="-127"/>
              </a:rPr>
              <a:t>Ph. D. Yong-</a:t>
            </a:r>
            <a:r>
              <a:rPr lang="en-US" altLang="zh-TW" dirty="0" err="1">
                <a:latin typeface="Orbit-B BT" pitchFamily="2" charset="0"/>
                <a:ea typeface="휴먼엑스포" panose="02030504000101010101" pitchFamily="18" charset="-127"/>
              </a:rPr>
              <a:t>Chul</a:t>
            </a:r>
            <a:r>
              <a:rPr lang="en-US" altLang="zh-TW" dirty="0">
                <a:latin typeface="Orbit-B BT" pitchFamily="2" charset="0"/>
                <a:ea typeface="휴먼엑스포" panose="02030504000101010101" pitchFamily="18" charset="-127"/>
              </a:rPr>
              <a:t> Lee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779912" y="6381328"/>
            <a:ext cx="5454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2017-2018</a:t>
            </a:r>
            <a:r>
              <a:rPr lang="ko-KR" altLang="en-US" sz="1200" dirty="0"/>
              <a:t>년 한국연구재단의 연구비 지원으로 수행되었으며 한일국제관광포럼</a:t>
            </a:r>
            <a:r>
              <a:rPr lang="en-US" altLang="ko-KR" sz="1200" dirty="0"/>
              <a:t>(7.13)</a:t>
            </a:r>
            <a:r>
              <a:rPr lang="ko-KR" altLang="en-US" sz="1200" dirty="0"/>
              <a:t>과 </a:t>
            </a:r>
            <a:r>
              <a:rPr lang="en-US" altLang="ko-KR" sz="1200" dirty="0"/>
              <a:t>2018ICT(10.5)</a:t>
            </a:r>
            <a:r>
              <a:rPr lang="ko-KR" altLang="en-US" sz="1200" dirty="0"/>
              <a:t>에서 발표된 내용의 일부가 포함됨</a:t>
            </a:r>
            <a:r>
              <a:rPr lang="en-US" altLang="ko-KR" sz="1200" dirty="0"/>
              <a:t>.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79489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50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50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rgbClr val="002060"/>
                </a:solidFill>
              </a:rPr>
              <a:t>Ⅲ. </a:t>
            </a:r>
            <a:r>
              <a:rPr lang="ko-KR" altLang="en-US" sz="1400" b="1" dirty="0">
                <a:solidFill>
                  <a:srgbClr val="002060"/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400" b="1" dirty="0">
                <a:solidFill>
                  <a:srgbClr val="002060"/>
                </a:solidFill>
              </a:rPr>
              <a:t> 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Ⅲ.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연구 방법과 조사설계</a:t>
            </a:r>
          </a:p>
        </p:txBody>
      </p:sp>
      <p:sp>
        <p:nvSpPr>
          <p:cNvPr id="7" name="모서리가 둥근 직사각형 10"/>
          <p:cNvSpPr>
            <a:spLocks noChangeArrowheads="1"/>
          </p:cNvSpPr>
          <p:nvPr/>
        </p:nvSpPr>
        <p:spPr bwMode="auto">
          <a:xfrm>
            <a:off x="1835696" y="980058"/>
            <a:ext cx="7201868" cy="3490913"/>
          </a:xfrm>
          <a:prstGeom prst="roundRect">
            <a:avLst>
              <a:gd name="adj" fmla="val 273"/>
            </a:avLst>
          </a:prstGeom>
          <a:solidFill>
            <a:srgbClr val="000000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/>
            <a:endParaRPr kumimoji="0" lang="ko-KR" altLang="ko-KR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1849240" y="2948999"/>
            <a:ext cx="2592288" cy="3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kumimoji="0" lang="en-US" altLang="ko-KR" sz="13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13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공간적 범위 조사대상자</a:t>
            </a:r>
          </a:p>
        </p:txBody>
      </p:sp>
      <p:sp>
        <p:nvSpPr>
          <p:cNvPr id="9" name="Text Box 94"/>
          <p:cNvSpPr txBox="1">
            <a:spLocks noChangeArrowheads="1"/>
          </p:cNvSpPr>
          <p:nvPr/>
        </p:nvSpPr>
        <p:spPr bwMode="auto">
          <a:xfrm>
            <a:off x="1880876" y="1001065"/>
            <a:ext cx="1040670" cy="3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algn="r" latinLnBrk="0">
              <a:lnSpc>
                <a:spcPct val="150000"/>
              </a:lnSpc>
            </a:pPr>
            <a:r>
              <a:rPr kumimoji="0" lang="en-US" altLang="ko-KR" sz="13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3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변수설정</a:t>
            </a:r>
          </a:p>
        </p:txBody>
      </p:sp>
      <p:cxnSp>
        <p:nvCxnSpPr>
          <p:cNvPr id="10" name="직선 연결선 65"/>
          <p:cNvCxnSpPr>
            <a:cxnSpLocks noChangeShapeType="1"/>
          </p:cNvCxnSpPr>
          <p:nvPr/>
        </p:nvCxnSpPr>
        <p:spPr bwMode="auto">
          <a:xfrm>
            <a:off x="1939315" y="4221088"/>
            <a:ext cx="7098249" cy="9525"/>
          </a:xfrm>
          <a:prstGeom prst="line">
            <a:avLst/>
          </a:prstGeom>
          <a:noFill/>
          <a:ln w="6350" algn="ctr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951584" y="1922096"/>
            <a:ext cx="6427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관광학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및 산업에서 인공지능 및 로봇기술에 관한 선행연구의 미흡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관련 국내외 참고 서적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언론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보도자료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논문 등 기초문헌을 통한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50000"/>
              </a:lnSpc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변수를 구성 후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산업에 부합하도록 수정 후 전공교수와 관계자에게 자문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대전소재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H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대학생을 통해 사전 조사 후 최종 변수 수정 후 조작적 변수 완료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인공지능기술 대체가능성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대응방안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및 필요성 등 명목척도와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점 </a:t>
            </a:r>
            <a:r>
              <a:rPr kumimoji="0" lang="ko-KR" altLang="en-US" sz="13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리커트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척도 활용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50000"/>
              </a:lnSpc>
            </a:pP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</a:p>
        </p:txBody>
      </p:sp>
      <p:cxnSp>
        <p:nvCxnSpPr>
          <p:cNvPr id="12" name="직선 연결선 65"/>
          <p:cNvCxnSpPr>
            <a:cxnSpLocks noChangeShapeType="1"/>
          </p:cNvCxnSpPr>
          <p:nvPr/>
        </p:nvCxnSpPr>
        <p:spPr bwMode="auto">
          <a:xfrm flipV="1">
            <a:off x="1869348" y="2894982"/>
            <a:ext cx="7168216" cy="1"/>
          </a:xfrm>
          <a:prstGeom prst="line">
            <a:avLst/>
          </a:prstGeom>
          <a:noFill/>
          <a:ln w="6350" algn="ctr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모서리가 둥근 직사각형 10"/>
          <p:cNvSpPr>
            <a:spLocks noChangeArrowheads="1"/>
          </p:cNvSpPr>
          <p:nvPr/>
        </p:nvSpPr>
        <p:spPr bwMode="auto">
          <a:xfrm>
            <a:off x="1843634" y="4472558"/>
            <a:ext cx="7193930" cy="1905000"/>
          </a:xfrm>
          <a:prstGeom prst="roundRect">
            <a:avLst>
              <a:gd name="adj" fmla="val 273"/>
            </a:avLst>
          </a:prstGeom>
          <a:solidFill>
            <a:srgbClr val="000000">
              <a:alpha val="705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/>
            <a:endParaRPr kumimoji="0" lang="ko-KR" altLang="ko-KR">
              <a:solidFill>
                <a:schemeClr val="bg1"/>
              </a:solidFill>
              <a:latin typeface="Times New Roman" pitchFamily="18" charset="0"/>
              <a:ea typeface="굴림" charset="-127"/>
            </a:endParaRPr>
          </a:p>
        </p:txBody>
      </p:sp>
      <p:cxnSp>
        <p:nvCxnSpPr>
          <p:cNvPr id="14" name="직선 연결선 65"/>
          <p:cNvCxnSpPr>
            <a:cxnSpLocks noChangeShapeType="1"/>
          </p:cNvCxnSpPr>
          <p:nvPr/>
        </p:nvCxnSpPr>
        <p:spPr bwMode="auto">
          <a:xfrm>
            <a:off x="1880146" y="6363271"/>
            <a:ext cx="7157418" cy="14287"/>
          </a:xfrm>
          <a:prstGeom prst="line">
            <a:avLst/>
          </a:prstGeom>
          <a:noFill/>
          <a:ln w="6350" algn="ctr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1935356" y="4721771"/>
            <a:ext cx="6958191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 2017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09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월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– 11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월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30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약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90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신뢰성을 높이기 위하여 환대산업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외식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전시 및 </a:t>
            </a:r>
            <a:r>
              <a:rPr kumimoji="0" lang="ko-KR" altLang="en-US" sz="13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컨벤션센터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에 방문하여 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50000"/>
              </a:lnSpc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설문지에 대한 설명 후 조사대상자가 직접 기입하는 자기 </a:t>
            </a:r>
            <a:r>
              <a:rPr kumimoji="0" lang="ko-KR" altLang="en-US" sz="13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기입식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설문지법 활용</a:t>
            </a:r>
          </a:p>
        </p:txBody>
      </p:sp>
      <p:cxnSp>
        <p:nvCxnSpPr>
          <p:cNvPr id="16" name="직선 연결선 65"/>
          <p:cNvCxnSpPr>
            <a:cxnSpLocks noChangeShapeType="1"/>
          </p:cNvCxnSpPr>
          <p:nvPr/>
        </p:nvCxnSpPr>
        <p:spPr bwMode="auto">
          <a:xfrm>
            <a:off x="1863534" y="5513858"/>
            <a:ext cx="7174030" cy="0"/>
          </a:xfrm>
          <a:prstGeom prst="line">
            <a:avLst/>
          </a:prstGeom>
          <a:noFill/>
          <a:ln w="6350" algn="ctr">
            <a:solidFill>
              <a:srgbClr val="7F7F7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1890934" y="4246811"/>
            <a:ext cx="2160240" cy="3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kumimoji="0" lang="en-US" altLang="ko-KR" sz="13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0" lang="ko-KR" altLang="en-US" sz="13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조사시기 및 조사방법</a:t>
            </a:r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1893524" y="5474503"/>
            <a:ext cx="1040670" cy="3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algn="r" latinLnBrk="0">
              <a:lnSpc>
                <a:spcPct val="150000"/>
              </a:lnSpc>
            </a:pPr>
            <a:r>
              <a:rPr kumimoji="0" lang="en-US" altLang="ko-KR" sz="13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kumimoji="0" lang="ko-KR" altLang="en-US" sz="1300" dirty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분석방법</a:t>
            </a: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1969690" y="3381194"/>
            <a:ext cx="6778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전국의 호텔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외식전문업체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전시 및 </a:t>
            </a:r>
            <a:r>
              <a:rPr kumimoji="0" lang="ko-KR" altLang="en-US" sz="13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컨벤션센터를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대상으로 한정하여 조사를 실시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현장직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및 사무직 근무자를 중심으로 사원부터 임원진 까지 조사대상자로 삼음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50000"/>
              </a:lnSpc>
              <a:buFont typeface="Arial" charset="0"/>
              <a:buChar char="•"/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총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500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부를 배포하여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439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부를 회수하여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본 연구의 유효표본으로 </a:t>
            </a: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422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부를 선정</a:t>
            </a: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1969690" y="5801890"/>
            <a:ext cx="642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 SPSS 21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통계패키지 활용</a:t>
            </a:r>
            <a:endParaRPr kumimoji="0" lang="en-US" altLang="ko-KR" sz="13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latinLnBrk="0"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kumimoji="0" lang="ko-KR" altLang="en-US" sz="13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기술통계 및 상관분석 등 활용</a:t>
            </a: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3591471" y="4293146"/>
            <a:ext cx="23225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울릉도L" pitchFamily="18" charset="-127"/>
                <a:ea typeface="HY울릉도L" pitchFamily="18" charset="-127"/>
              </a:defRPr>
            </a:lvl9pPr>
          </a:lstStyle>
          <a:p>
            <a:pPr latinLnBrk="0">
              <a:lnSpc>
                <a:spcPct val="130000"/>
              </a:lnSpc>
            </a:pPr>
            <a:r>
              <a:rPr kumimoji="0" lang="en-US" altLang="ko-KR" sz="13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 </a:t>
            </a:r>
            <a:endParaRPr kumimoji="0" lang="ko-KR" altLang="en-US" sz="13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380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78274"/>
              </p:ext>
            </p:extLst>
          </p:nvPr>
        </p:nvGraphicFramePr>
        <p:xfrm>
          <a:off x="1835696" y="3068960"/>
          <a:ext cx="7200800" cy="3325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5446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4744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4-1-1.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인구 통계학적 특성</a:t>
            </a:r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62110"/>
              </p:ext>
            </p:extLst>
          </p:nvPr>
        </p:nvGraphicFramePr>
        <p:xfrm>
          <a:off x="1835696" y="3140968"/>
          <a:ext cx="7200800" cy="354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직사각형 8"/>
          <p:cNvSpPr/>
          <p:nvPr/>
        </p:nvSpPr>
        <p:spPr>
          <a:xfrm>
            <a:off x="1871192" y="6394406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4-1-1]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인구통계적 특성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79712" y="1556792"/>
            <a:ext cx="691276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성별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남성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(249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/59.0%),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여성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(173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/41.0%)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연령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20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(109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/25.8%), 30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(118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/28.0%), 40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(118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/28.0%), 50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 이상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    (77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,/18.2%)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사원급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(168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39.8%),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관리급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(254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60.2%)</a:t>
            </a:r>
          </a:p>
        </p:txBody>
      </p:sp>
    </p:spTree>
    <p:extLst>
      <p:ext uri="{BB962C8B-B14F-4D97-AF65-F5344CB8AC3E}">
        <p14:creationId xmlns:p14="http://schemas.microsoft.com/office/powerpoint/2010/main" val="176192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4-1-2.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환대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적용 가능성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89350"/>
              </p:ext>
            </p:extLst>
          </p:nvPr>
        </p:nvGraphicFramePr>
        <p:xfrm>
          <a:off x="1947526" y="3081824"/>
          <a:ext cx="6912768" cy="3283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033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보통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915816" y="3002285"/>
            <a:ext cx="5976664" cy="3456384"/>
            <a:chOff x="0" y="0"/>
            <a:chExt cx="5448299" cy="1804759"/>
          </a:xfrm>
        </p:grpSpPr>
        <p:graphicFrame>
          <p:nvGraphicFramePr>
            <p:cNvPr id="11" name="차트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7314797"/>
                </p:ext>
              </p:extLst>
            </p:nvPr>
          </p:nvGraphicFramePr>
          <p:xfrm>
            <a:off x="0" y="0"/>
            <a:ext cx="1885949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차트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2689233"/>
                </p:ext>
              </p:extLst>
            </p:nvPr>
          </p:nvGraphicFramePr>
          <p:xfrm>
            <a:off x="1762124" y="4759"/>
            <a:ext cx="3686175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" name="직사각형 12"/>
          <p:cNvSpPr/>
          <p:nvPr/>
        </p:nvSpPr>
        <p:spPr>
          <a:xfrm>
            <a:off x="1979713" y="6381328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4-1-2]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인공지능의 환대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 적용 가능성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692275" y="1484784"/>
            <a:ext cx="7451725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 산업에 인공지능 기술의 적용 가능성에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평균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3.47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 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적용 가능성에 긍정적으로 여기고 있는 것으로 분석되었음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적용 가능성에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긍정적 응답은 전체의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57.2%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 응답한 반면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부정적인 응답은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21.6%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를 차지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하였음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3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4-1-3.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환대 산업 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적용시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긍정적 혜택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89350"/>
              </p:ext>
            </p:extLst>
          </p:nvPr>
        </p:nvGraphicFramePr>
        <p:xfrm>
          <a:off x="1947526" y="3081824"/>
          <a:ext cx="6912768" cy="3283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033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보통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915816" y="3068960"/>
            <a:ext cx="5904656" cy="3384376"/>
            <a:chOff x="0" y="0"/>
            <a:chExt cx="5448299" cy="1804759"/>
          </a:xfrm>
        </p:grpSpPr>
        <p:graphicFrame>
          <p:nvGraphicFramePr>
            <p:cNvPr id="11" name="차트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9152596"/>
                </p:ext>
              </p:extLst>
            </p:nvPr>
          </p:nvGraphicFramePr>
          <p:xfrm>
            <a:off x="0" y="0"/>
            <a:ext cx="1885949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차트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4049651"/>
                </p:ext>
              </p:extLst>
            </p:nvPr>
          </p:nvGraphicFramePr>
          <p:xfrm>
            <a:off x="1762124" y="4759"/>
            <a:ext cx="3686175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" name="직사각형 12"/>
          <p:cNvSpPr/>
          <p:nvPr/>
        </p:nvSpPr>
        <p:spPr>
          <a:xfrm>
            <a:off x="2035301" y="6351852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4-1-3]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도입시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환대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산업의 긍정적 혜택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727696" y="1412776"/>
            <a:ext cx="74163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적용시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긍정적 혜택에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평균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3.51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긍정적으로 여기고 있는 것으로 분석되었음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적용시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긍정적 혜택이 될 것으로 여기는 응답은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전체의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56.6%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응답한 반면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부정적인 응답은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13.8%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를 차지</a:t>
            </a:r>
            <a:r>
              <a:rPr lang="ko-KR" altLang="en-US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하였음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90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4-1-4.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환대 산업 적용 가능 시기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57741"/>
              </p:ext>
            </p:extLst>
          </p:nvPr>
        </p:nvGraphicFramePr>
        <p:xfrm>
          <a:off x="1947526" y="2924944"/>
          <a:ext cx="6912768" cy="3423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284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63751"/>
              </p:ext>
            </p:extLst>
          </p:nvPr>
        </p:nvGraphicFramePr>
        <p:xfrm>
          <a:off x="1979712" y="2924944"/>
          <a:ext cx="6840760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979713" y="6434988"/>
            <a:ext cx="6912767" cy="306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4-1-4]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기술의 환대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 적용 시기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704082" y="1412776"/>
            <a:ext cx="7439917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적용 가능시기에 대하여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4-6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될 것으로 여긴 응답자는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3.5.5%, ‘7-10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34.6%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조사되었음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전체의 응답자 중 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기술이 도입될 적용 가능 시기를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도입될 것으로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81.7%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응답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을 하였음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4-1-5.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환대 산업에 인공지능 기술이 미칠 영향에 관한 인식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72862"/>
              </p:ext>
            </p:extLst>
          </p:nvPr>
        </p:nvGraphicFramePr>
        <p:xfrm>
          <a:off x="2019534" y="3348254"/>
          <a:ext cx="6912768" cy="317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090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985678"/>
              </p:ext>
            </p:extLst>
          </p:nvPr>
        </p:nvGraphicFramePr>
        <p:xfrm>
          <a:off x="2051720" y="3348254"/>
          <a:ext cx="6912768" cy="312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979713" y="6535977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4-1-5]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기술의 적용 가능성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91680" y="1394923"/>
            <a:ext cx="7452320" cy="1602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기술이 미칠 영향에 대하여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단순업무 인공지능 기술로 대체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(3.79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감성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창의력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비판력이 요구되는 업무의 대체 어려움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(3.70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향상과 정확하고 차별화된 서비스 제공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(3.64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높게 영향을 미칠 것으로 인식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반면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비용발생으로 인한 경영 악화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(2.60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서비스접점에서 인공지능이 뛰어남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(2.65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등에서는 낮은 영향을 미칠 것으로 인식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7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4-1-6.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환대 산업에 관한 인공지능 기술의 영향력에 관한 상관분석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98178" y="1268090"/>
            <a:ext cx="7445821" cy="5473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ko-KR" sz="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 인공지능 기술의 영향력에 관한 상관분석을 한 결과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총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53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개의 변수간의 상관성이 있는 것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파악됨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변수에서 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(+)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상관관계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를 보이고 있었으나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1.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감성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창의력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비판력이 요구되는 업무의 대체와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10.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서비스접점에서 인공지능이 뛰어남의 변수에서는 음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(-)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-11.0%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상관관계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를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최소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-11.0%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에서 최대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+62.1%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까지 상관성이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상관성이 높은 순으로 살펴 보면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4.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단순업무는 인공지능기술로 대체와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62.1%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상관성이 가장 높은 것으로 조사됨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11.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인적서비스도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인공지능 서비스대체 가능성과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12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환대산업도 인공지능 선제적 대응필요에서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54.3%, 2.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정확하고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차별화된 서비스와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54.2%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순으로 상관성이 가장 높은 것으로 파악됨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62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907709" y="980728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그림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4-1-6]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관한 인공지능기술의 영향력에 관한 상관분석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67166"/>
              </p:ext>
            </p:extLst>
          </p:nvPr>
        </p:nvGraphicFramePr>
        <p:xfrm>
          <a:off x="1907713" y="1416329"/>
          <a:ext cx="7056775" cy="5413874"/>
        </p:xfrm>
        <a:graphic>
          <a:graphicData uri="http://schemas.openxmlformats.org/drawingml/2006/table">
            <a:tbl>
              <a:tblPr/>
              <a:tblGrid>
                <a:gridCol w="140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39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9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10</a:t>
                      </a:r>
                      <a:endParaRPr lang="en-US" sz="700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11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12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감성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창의력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비판력 요구되는 업무의 대체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정확하고 차별화된 서비스 제공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kern="1200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  <a:cs typeface="+mn-cs"/>
                      </a:endParaRPr>
                    </a:p>
                    <a:p>
                      <a:pPr algn="r"/>
                      <a:r>
                        <a:rPr lang="en-US" altLang="ko-KR" sz="800" b="1" i="0" u="none" strike="noStrike" kern="1200" baseline="0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  <a:cs typeface="+mn-cs"/>
                        </a:rPr>
                        <a:t>.273**</a:t>
                      </a:r>
                      <a:endParaRPr lang="ko-KR" altLang="en-US" sz="800" b="1" i="0" u="none" strike="noStrike" kern="1200" baseline="0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  <a:cs typeface="+mn-cs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새롭게 만들어지는 일자리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.150**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.360**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defTabSz="914400" rtl="0" eaLnBrk="1" fontAlgn="base" latinLnBrk="0" hangingPunct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40%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단순업무는 인공지능기술로 대체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.301**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.474**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.313**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defTabSz="914400" rtl="0" eaLnBrk="1" fontAlgn="base" latinLnBrk="0" hangingPunct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생산성 및 경영효율성 향상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.263**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.542**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.327**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.621**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defTabSz="914400" rtl="0" eaLnBrk="1" fontAlgn="base" latinLnBrk="0" hangingPunct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음</a:t>
                      </a: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(-)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의 상관성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현 직무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분야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의 일자리 위협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.057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.233**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.122*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.312**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.415**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비용발생으로 인한 경영 악화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.030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.065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.177**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.022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.055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.206**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환대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산업분야 일자리 감소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.056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.219**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-.036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.250**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.274**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.409**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.290**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9. </a:t>
                      </a:r>
                      <a:r>
                        <a:rPr lang="ko-KR" altLang="en-US" sz="800" b="1" kern="0" spc="0" dirty="0" err="1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인적서비스를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더욱 선호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.331**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.199**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.126**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.203**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.200**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.114*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.216**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.204**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10.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서비스접점에서 인공지능이 뛰어남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-.110*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.164**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.163**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.218**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.123*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.249**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.325**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.351**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.059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11. </a:t>
                      </a:r>
                      <a:r>
                        <a:rPr lang="ko-KR" altLang="en-US" sz="800" b="1" kern="0" spc="0" dirty="0" err="1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인적서비스도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인공지능 서비스대체 가능성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.031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.426**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.227**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.381**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.469**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.395**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.090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.318**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.055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.392**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12.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환대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산업 </a:t>
                      </a:r>
                      <a:endParaRPr lang="en-US" altLang="ko-KR" sz="800" b="1" kern="0" spc="0" dirty="0">
                        <a:solidFill>
                          <a:schemeClr val="bg1"/>
                        </a:solidFill>
                        <a:effectLst/>
                        <a:ea typeface="Gulim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인공지능 선제적 대응 필요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.241**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.360**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.121*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.388**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.476**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.274**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.038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.227**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.198**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.211**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800" b="1" dirty="0">
                          <a:solidFill>
                            <a:schemeClr val="bg1"/>
                          </a:solidFill>
                        </a:rPr>
                        <a:t>.543**</a:t>
                      </a:r>
                      <a:endParaRPr lang="ko-KR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043">
                <a:tc gridSpan="13"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**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0.01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</a:t>
                      </a: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0.05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841" marR="39841" marT="11015" marB="11015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17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02536"/>
              </p:ext>
            </p:extLst>
          </p:nvPr>
        </p:nvGraphicFramePr>
        <p:xfrm>
          <a:off x="2022697" y="3645024"/>
          <a:ext cx="7121303" cy="2842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4-1-7.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기술에 대한 향후 대응 방안에 관한 인식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123729" y="6526544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4-1-7]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 적용에 따른 대응방안 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562"/>
              </p:ext>
            </p:extLst>
          </p:nvPr>
        </p:nvGraphicFramePr>
        <p:xfrm>
          <a:off x="2066578" y="3623512"/>
          <a:ext cx="6912768" cy="2867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7924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8441382" y="6184717"/>
            <a:ext cx="432048" cy="2796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ko-KR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779912" y="6157700"/>
            <a:ext cx="36004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endParaRPr lang="ko-KR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89260" y="1405556"/>
            <a:ext cx="745474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향후 환대 산업에서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기술에 대한 대응방안에 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항목에 긍정적으로 인식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특히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인공지능 전문가 양성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(3.97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경영자의 인식전환 및 대응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(3.93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환대분야  실태조사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(3.81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순으로 대응방안을 인식하고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반면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학교교육의 점진적 변화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(3.67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점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관련 분야와 공동연구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(3.72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점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등은 상대적으로 낮은 인식을 보이고 있었음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93293" y="4388346"/>
            <a:ext cx="864096" cy="2796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000" b="1" dirty="0">
                <a:solidFill>
                  <a:schemeClr val="bg1"/>
                </a:solidFill>
                <a:latin typeface="+mj-ea"/>
                <a:ea typeface="+mj-ea"/>
              </a:rPr>
              <a:t>환대산업</a:t>
            </a:r>
          </a:p>
        </p:txBody>
      </p:sp>
    </p:spTree>
    <p:extLst>
      <p:ext uri="{BB962C8B-B14F-4D97-AF65-F5344CB8AC3E}">
        <p14:creationId xmlns:p14="http://schemas.microsoft.com/office/powerpoint/2010/main" val="139029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4-1-8.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환대 산업에 관한 인공지능기술에 대한 대응방안에 관한 상관분석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83382"/>
              </p:ext>
            </p:extLst>
          </p:nvPr>
        </p:nvGraphicFramePr>
        <p:xfrm>
          <a:off x="1816291" y="3493543"/>
          <a:ext cx="7200796" cy="3342450"/>
        </p:xfrm>
        <a:graphic>
          <a:graphicData uri="http://schemas.openxmlformats.org/drawingml/2006/table">
            <a:tbl>
              <a:tblPr/>
              <a:tblGrid>
                <a:gridCol w="189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83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1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인식전환 및 공감대 형성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인공지능 전문양성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.606*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60%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이상의 상관성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법</a:t>
                      </a: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행정적 정부지원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.632*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.652*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50%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이상의 상관성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학교교육의 점진적 변화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.497*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9C5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.519*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.664*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40%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이상의 상관성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경영자의 인식전환 및 대응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.627*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.668*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.660*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.634*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인공지능 관련분야와 공동연구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.490*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9C5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.588*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.581*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.552*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.656*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예산확보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.509*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.597*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.590*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.521*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.632*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.730*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8.</a:t>
                      </a:r>
                      <a:r>
                        <a:rPr lang="en-US" altLang="ko-KR" sz="1000" kern="0" spc="0" baseline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 </a:t>
                      </a:r>
                      <a:r>
                        <a:rPr lang="ko-KR" altLang="en-US" sz="1000" kern="0" spc="0" baseline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환대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Gulim"/>
                        </a:rPr>
                        <a:t>산업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실태조사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.511*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.554*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.571*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.519*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.622*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900" b="1" dirty="0">
                          <a:solidFill>
                            <a:schemeClr val="bg1"/>
                          </a:solidFill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.654*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.726*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굴림체" panose="020B0609000101010101" pitchFamily="49" charset="-127"/>
                          <a:ea typeface="굴림체" panose="020B0609000101010101" pitchFamily="49" charset="-127"/>
                        </a:rPr>
                        <a:t>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285">
                <a:tc gridSpan="9"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**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0.01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 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0.05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endParaRPr lang="ko-KR" altLang="en-US" sz="900" b="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872441" y="3121223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그림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4-1-8]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관한 인공지능기술에 대한 대응방안 상관분석</a:t>
            </a: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환대산업 산업 실증분석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719004" y="1394523"/>
            <a:ext cx="7424995" cy="181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 인공지능 기술에 대한 대응방안에 관한 상관분석을 한 결과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변수에서 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(+)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변수간의 상관성이 있는 것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파악됨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최소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49.0%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에서 최대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73.0%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까지 상관성이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상관성이 높은 순으로 살펴 보면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인공지능 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관련분애와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공동연구와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7.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예산확보에서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73.0%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상관성이 가장 높은 것으로 조사됨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359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400" b="1" dirty="0">
                <a:solidFill>
                  <a:srgbClr val="002060"/>
                </a:solidFill>
              </a:rPr>
              <a:t>Ⅰ. </a:t>
            </a:r>
            <a:r>
              <a:rPr lang="ko-KR" altLang="en-US" sz="1400" b="1" dirty="0">
                <a:solidFill>
                  <a:srgbClr val="002060"/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 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Ⅰ.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서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508947" y="4191149"/>
            <a:ext cx="3311525" cy="2262187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marL="180975" indent="-180975">
              <a:defRPr/>
            </a:pPr>
            <a:endParaRPr lang="en-US" altLang="ko-KR" sz="1400" dirty="0">
              <a:solidFill>
                <a:schemeClr val="bg1"/>
              </a:solidFill>
            </a:endParaRPr>
          </a:p>
          <a:p>
            <a:pPr marL="180975" indent="-180975">
              <a:defRPr/>
            </a:pPr>
            <a:endParaRPr lang="en-US" altLang="ko-KR" sz="1400" dirty="0">
              <a:solidFill>
                <a:schemeClr val="bg1"/>
              </a:solidFill>
            </a:endParaRPr>
          </a:p>
          <a:p>
            <a:pPr marL="180975" indent="-180975">
              <a:defRPr/>
            </a:pPr>
            <a:endParaRPr lang="en-US" altLang="ko-KR" sz="500" dirty="0">
              <a:solidFill>
                <a:schemeClr val="bg1"/>
              </a:solidFill>
            </a:endParaRPr>
          </a:p>
          <a:p>
            <a:pPr marL="182563" indent="-182563">
              <a:defRPr/>
            </a:pP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-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관광분야에서도 인공지능 및 로봇을 활용한 공감대 형성 및 기술적용 에 관한 인식이 확대되고 있음 </a:t>
            </a:r>
          </a:p>
          <a:p>
            <a:pPr marL="182563" indent="-182563">
              <a:defRPr/>
            </a:pP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호텔분야 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산업전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(2017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호텔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․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레스토랑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․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바 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산업전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(SHE, 8.3-5), Hotel Show 2017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호텔산업 전문 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컨퍼런스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(10.18-21)</a:t>
            </a:r>
            <a:endParaRPr lang="ko-KR" altLang="en-US" sz="1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182563" indent="-182563">
              <a:defRPr/>
            </a:pP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호텔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․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외식분야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헨나호텔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로봇레스토랑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여행항공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여행예약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안내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청소 등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전시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․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컨벤션분야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모바일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/App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등록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셀프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체크인 등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508947" y="1103461"/>
            <a:ext cx="3311525" cy="2338388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marL="357188" indent="-174625"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각 </a:t>
            </a:r>
            <a:r>
              <a:rPr lang="ko-KR" altLang="en-US" sz="13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지자체별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조직개편 및 예산증원을 통한 집중적인 노력 및 법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․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행 정적 지원노력 강구  </a:t>
            </a:r>
            <a:endParaRPr lang="en-US" altLang="ko-KR" sz="13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182562"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조직개편 및 산업단지조성 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</a:p>
          <a:p>
            <a:pPr marL="182562"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경상남도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마산로봇 </a:t>
            </a:r>
            <a:r>
              <a:rPr lang="ko-KR" altLang="en-US" sz="13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랜드조성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및  </a:t>
            </a:r>
            <a:endParaRPr lang="en-US" altLang="ko-KR" sz="13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182562"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2019 FIRA </a:t>
            </a:r>
            <a:r>
              <a:rPr lang="ko-KR" altLang="en-US" sz="13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세계로보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월드컵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</a:p>
          <a:p>
            <a:pPr marL="182562"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대전시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(4</a:t>
            </a:r>
            <a:r>
              <a:rPr lang="ko-KR" altLang="en-US" sz="13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차산업혁명운영과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</a:p>
          <a:p>
            <a:pPr marL="182562"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부천시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로봇산업연구단지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 </a:t>
            </a:r>
            <a:endParaRPr lang="en-US" altLang="ko-KR" sz="13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69875" indent="-87313">
              <a:defRPr/>
            </a:pPr>
            <a:endParaRPr lang="en-US" altLang="ko-KR" sz="1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defRPr/>
            </a:pPr>
            <a:endParaRPr lang="en-US" altLang="ko-KR" sz="1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80975" indent="-180975">
              <a:defRPr/>
            </a:pP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11659" y="1174899"/>
            <a:ext cx="3311525" cy="229235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marL="182563" indent="-182563"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정부단위의 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 산업혁명 위원회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출범 및 중점과제로 선정 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우수사례 발굴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정보공유 노력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보고서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(115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en-US" altLang="ko-KR" sz="13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182563" indent="-182563"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정부차원 조직구성 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4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 산업혁명 위원회 출범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(2017. 10.11)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</a:t>
            </a:r>
          </a:p>
          <a:p>
            <a:pPr>
              <a:defRPr/>
            </a:pP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정부 합동평가 중점과제 지표선정 및 평    </a:t>
            </a:r>
            <a:endParaRPr lang="en-US" altLang="ko-KR" sz="13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 예정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(2017</a:t>
            </a:r>
            <a:r>
              <a:rPr lang="ko-KR" altLang="en-US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년부터</a:t>
            </a:r>
            <a:r>
              <a:rPr lang="en-US" altLang="ko-KR" sz="13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marL="285750" indent="-285750">
              <a:buFontTx/>
              <a:buChar char="-"/>
              <a:defRPr/>
            </a:pPr>
            <a:endParaRPr lang="en-US" altLang="ko-KR" sz="13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buFontTx/>
              <a:buChar char="-"/>
              <a:defRPr/>
            </a:pPr>
            <a:endParaRPr lang="ko-KR" altLang="en-US" sz="13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180975" indent="-180975">
              <a:defRPr/>
            </a:pPr>
            <a:endParaRPr lang="en-US" altLang="ko-KR" sz="1400" dirty="0">
              <a:solidFill>
                <a:schemeClr val="bg1"/>
              </a:solidFill>
            </a:endParaRPr>
          </a:p>
          <a:p>
            <a:pPr marL="180975" indent="-180975">
              <a:defRPr/>
            </a:pP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18009" y="4178449"/>
            <a:ext cx="3311525" cy="2246312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marL="180975" indent="-180975">
              <a:defRPr/>
            </a:pPr>
            <a:endParaRPr lang="en-US" altLang="ko-KR" sz="1400" dirty="0">
              <a:solidFill>
                <a:schemeClr val="bg1"/>
              </a:solidFill>
            </a:endParaRPr>
          </a:p>
          <a:p>
            <a:pPr marL="180975" indent="-180975">
              <a:defRPr/>
            </a:pPr>
            <a:endParaRPr lang="en-US" altLang="ko-KR" sz="1400" dirty="0">
              <a:solidFill>
                <a:schemeClr val="bg1"/>
              </a:solidFill>
            </a:endParaRPr>
          </a:p>
          <a:p>
            <a:pPr marL="180975" indent="-180975">
              <a:defRPr/>
            </a:pPr>
            <a:endParaRPr lang="en-US" altLang="ko-KR" sz="1400" dirty="0">
              <a:solidFill>
                <a:schemeClr val="bg1"/>
              </a:solidFill>
            </a:endParaRPr>
          </a:p>
          <a:p>
            <a:pPr marL="182563" indent="-182563">
              <a:defRPr/>
            </a:pP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차 산업혁명 관련 </a:t>
            </a:r>
            <a:r>
              <a:rPr lang="ko-KR" altLang="en-US" sz="14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컨퍼런스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산업전시회 개최를 통한 공감대 형성 및 정보교류의 장 제공 </a:t>
            </a:r>
          </a:p>
          <a:p>
            <a:pPr marL="182563" indent="-182563">
              <a:defRPr/>
            </a:pP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- 2017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로봇월드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산업통상자원부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Seoul Future Conference 2017(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서울신문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DEVIEW 2017(</a:t>
            </a:r>
            <a:r>
              <a:rPr lang="ko-KR" altLang="en-US" sz="14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네이버</a:t>
            </a:r>
            <a:r>
              <a:rPr lang="en-US" altLang="ko-KR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sz="14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 </a:t>
            </a:r>
          </a:p>
          <a:p>
            <a:pPr marL="182563" indent="-182563">
              <a:defRPr/>
            </a:pP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0" name="타원 9"/>
          <p:cNvSpPr>
            <a:spLocks noChangeArrowheads="1"/>
          </p:cNvSpPr>
          <p:nvPr/>
        </p:nvSpPr>
        <p:spPr bwMode="auto">
          <a:xfrm>
            <a:off x="4116709" y="2398861"/>
            <a:ext cx="2405063" cy="2455863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ko-KR" altLang="en-US" sz="1200" dirty="0">
              <a:latin typeface="+mn-lt"/>
              <a:ea typeface="+mn-ea"/>
            </a:endParaRPr>
          </a:p>
        </p:txBody>
      </p:sp>
      <p:grpSp>
        <p:nvGrpSpPr>
          <p:cNvPr id="11" name="그룹 1"/>
          <p:cNvGrpSpPr>
            <a:grpSpLocks/>
          </p:cNvGrpSpPr>
          <p:nvPr/>
        </p:nvGrpSpPr>
        <p:grpSpPr bwMode="auto">
          <a:xfrm>
            <a:off x="3103884" y="2798911"/>
            <a:ext cx="1676400" cy="828675"/>
            <a:chOff x="3059113" y="2809875"/>
            <a:chExt cx="1874824" cy="1814513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3059113" y="2809875"/>
              <a:ext cx="1870075" cy="1814513"/>
              <a:chOff x="4320" y="1152"/>
              <a:chExt cx="414" cy="402"/>
            </a:xfrm>
          </p:grpSpPr>
          <p:sp>
            <p:nvSpPr>
              <p:cNvPr id="14" name="AutoShape 7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4BACC6"/>
                  </a:gs>
                  <a:gs pos="100000">
                    <a:srgbClr val="4BACC6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BACC6">
                      <a:gamma/>
                      <a:tint val="48627"/>
                      <a:invGamma/>
                    </a:srgbClr>
                  </a:gs>
                  <a:gs pos="50000">
                    <a:srgbClr val="4BACC6">
                      <a:alpha val="0"/>
                    </a:srgbClr>
                  </a:gs>
                  <a:gs pos="100000">
                    <a:srgbClr val="4BACC6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076867" y="3199196"/>
              <a:ext cx="1857070" cy="1035871"/>
            </a:xfrm>
            <a:prstGeom prst="rect">
              <a:avLst/>
            </a:prstGeom>
            <a:solidFill>
              <a:srgbClr val="C0C272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lnSpc>
                  <a:spcPct val="140000"/>
                </a:lnSpc>
                <a:defRPr/>
              </a:pPr>
              <a:r>
                <a:rPr kumimoji="0" lang="ko-KR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정부 </a:t>
              </a:r>
              <a:r>
                <a:rPr kumimoji="0"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4</a:t>
              </a:r>
              <a:r>
                <a:rPr kumimoji="0" lang="ko-KR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차 산업혁명위원회 출범</a:t>
              </a:r>
            </a:p>
          </p:txBody>
        </p:sp>
      </p:grpSp>
      <p:grpSp>
        <p:nvGrpSpPr>
          <p:cNvPr id="16" name="그룹 27"/>
          <p:cNvGrpSpPr>
            <a:grpSpLocks/>
          </p:cNvGrpSpPr>
          <p:nvPr/>
        </p:nvGrpSpPr>
        <p:grpSpPr bwMode="auto">
          <a:xfrm>
            <a:off x="5731197" y="2805261"/>
            <a:ext cx="1865312" cy="827088"/>
            <a:chOff x="4556140" y="4030675"/>
            <a:chExt cx="2087562" cy="1184275"/>
          </a:xfrm>
        </p:grpSpPr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4632340" y="4030675"/>
              <a:ext cx="1870075" cy="1184275"/>
              <a:chOff x="4320" y="1152"/>
              <a:chExt cx="414" cy="402"/>
            </a:xfrm>
          </p:grpSpPr>
          <p:sp>
            <p:nvSpPr>
              <p:cNvPr id="19" name="AutoShape 11"/>
              <p:cNvSpPr>
                <a:spLocks noChangeArrowheads="1"/>
              </p:cNvSpPr>
              <p:nvPr/>
            </p:nvSpPr>
            <p:spPr bwMode="gray">
              <a:xfrm>
                <a:off x="4320" y="1152"/>
                <a:ext cx="414" cy="40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9AB80A"/>
                  </a:gs>
                  <a:gs pos="100000">
                    <a:srgbClr val="9AB80A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254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gray">
              <a:xfrm>
                <a:off x="4346" y="1178"/>
                <a:ext cx="206" cy="201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AB80A">
                      <a:gamma/>
                      <a:tint val="48627"/>
                      <a:invGamma/>
                    </a:srgbClr>
                  </a:gs>
                  <a:gs pos="50000">
                    <a:srgbClr val="9AB80A">
                      <a:alpha val="0"/>
                    </a:srgbClr>
                  </a:gs>
                  <a:gs pos="100000">
                    <a:srgbClr val="9AB80A">
                      <a:gamma/>
                      <a:tint val="48627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556140" y="4103414"/>
              <a:ext cx="2087562" cy="1034252"/>
            </a:xfrm>
            <a:prstGeom prst="rect">
              <a:avLst/>
            </a:prstGeom>
            <a:solidFill>
              <a:srgbClr val="C0C272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lnSpc>
                  <a:spcPct val="140000"/>
                </a:lnSpc>
                <a:defRPr/>
              </a:pPr>
              <a:r>
                <a:rPr kumimoji="0" lang="ko-KR" altLang="en-US" sz="1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지자체별</a:t>
              </a:r>
              <a:r>
                <a:rPr kumimoji="0" lang="ko-KR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조직개편</a:t>
              </a:r>
              <a:r>
                <a:rPr kumimoji="0" lang="en-US" altLang="ko-K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</a:p>
            <a:p>
              <a:pPr algn="ctr">
                <a:lnSpc>
                  <a:spcPct val="140000"/>
                </a:lnSpc>
                <a:defRPr/>
              </a:pPr>
              <a:r>
                <a:rPr kumimoji="0" lang="ko-KR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지원노력 강구</a:t>
              </a:r>
              <a:endParaRPr kumimoji="0"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1" name="그룹 4"/>
          <p:cNvGrpSpPr>
            <a:grpSpLocks/>
          </p:cNvGrpSpPr>
          <p:nvPr/>
        </p:nvGrpSpPr>
        <p:grpSpPr bwMode="auto">
          <a:xfrm>
            <a:off x="3113409" y="3757761"/>
            <a:ext cx="1677988" cy="828675"/>
            <a:chOff x="4623593" y="5308227"/>
            <a:chExt cx="1870075" cy="1021954"/>
          </a:xfrm>
        </p:grpSpPr>
        <p:sp>
          <p:nvSpPr>
            <p:cNvPr id="22" name="AutoShape 7"/>
            <p:cNvSpPr>
              <a:spLocks noChangeArrowheads="1"/>
            </p:cNvSpPr>
            <p:nvPr/>
          </p:nvSpPr>
          <p:spPr bwMode="gray">
            <a:xfrm>
              <a:off x="4623593" y="5308227"/>
              <a:ext cx="1870075" cy="1021954"/>
            </a:xfrm>
            <a:prstGeom prst="roundRect">
              <a:avLst>
                <a:gd name="adj" fmla="val 11921"/>
              </a:avLst>
            </a:prstGeom>
            <a:solidFill>
              <a:srgbClr val="BB8E1F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gray">
            <a:xfrm>
              <a:off x="4741037" y="5374349"/>
              <a:ext cx="930520" cy="51117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gamma/>
                    <a:tint val="48627"/>
                    <a:invGamma/>
                  </a:srgbClr>
                </a:gs>
                <a:gs pos="50000">
                  <a:srgbClr val="4BACC6">
                    <a:alpha val="0"/>
                  </a:srgbClr>
                </a:gs>
                <a:gs pos="100000">
                  <a:srgbClr val="4BACC6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630670" y="5509878"/>
              <a:ext cx="1855921" cy="583414"/>
            </a:xfrm>
            <a:prstGeom prst="rect">
              <a:avLst/>
            </a:prstGeom>
            <a:solidFill>
              <a:srgbClr val="C0C272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lnSpc>
                  <a:spcPct val="140000"/>
                </a:lnSpc>
                <a:defRPr/>
              </a:pPr>
              <a:r>
                <a:rPr kumimoji="0" lang="en-US" altLang="ko-KR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4</a:t>
              </a:r>
              <a:r>
                <a:rPr kumimoji="0" lang="ko-KR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차 산업 관련</a:t>
              </a:r>
              <a:endParaRPr kumimoji="0" lang="en-US" altLang="ko-K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lnSpc>
                  <a:spcPct val="140000"/>
                </a:lnSpc>
                <a:defRPr/>
              </a:pPr>
              <a:r>
                <a:rPr kumimoji="0" lang="ko-KR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회의</a:t>
              </a:r>
              <a:r>
                <a:rPr kumimoji="0" lang="en-US" altLang="ko-KR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kumimoji="0" lang="ko-KR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이벤트 증가</a:t>
              </a:r>
            </a:p>
          </p:txBody>
        </p:sp>
      </p:grpSp>
      <p:grpSp>
        <p:nvGrpSpPr>
          <p:cNvPr id="25" name="그룹 20"/>
          <p:cNvGrpSpPr>
            <a:grpSpLocks/>
          </p:cNvGrpSpPr>
          <p:nvPr/>
        </p:nvGrpSpPr>
        <p:grpSpPr bwMode="auto">
          <a:xfrm>
            <a:off x="5791522" y="3757761"/>
            <a:ext cx="1676400" cy="828675"/>
            <a:chOff x="2363366" y="4869160"/>
            <a:chExt cx="1914525" cy="709022"/>
          </a:xfrm>
        </p:grpSpPr>
        <p:sp>
          <p:nvSpPr>
            <p:cNvPr id="26" name="AutoShape 7"/>
            <p:cNvSpPr>
              <a:spLocks noChangeArrowheads="1"/>
            </p:cNvSpPr>
            <p:nvPr/>
          </p:nvSpPr>
          <p:spPr bwMode="gray">
            <a:xfrm>
              <a:off x="2363366" y="4869160"/>
              <a:ext cx="1914525" cy="709022"/>
            </a:xfrm>
            <a:prstGeom prst="roundRect">
              <a:avLst>
                <a:gd name="adj" fmla="val 11921"/>
              </a:avLst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gray">
            <a:xfrm>
              <a:off x="2483602" y="4915035"/>
              <a:ext cx="952638" cy="35464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gamma/>
                    <a:tint val="48627"/>
                    <a:invGamma/>
                  </a:srgbClr>
                </a:gs>
                <a:gs pos="50000">
                  <a:srgbClr val="4BACC6">
                    <a:alpha val="0"/>
                  </a:srgbClr>
                </a:gs>
                <a:gs pos="100000">
                  <a:srgbClr val="4BACC6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2370618" y="5116367"/>
              <a:ext cx="1900021" cy="404767"/>
            </a:xfrm>
            <a:prstGeom prst="rect">
              <a:avLst/>
            </a:prstGeom>
            <a:solidFill>
              <a:srgbClr val="C0C272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kumimoji="0" lang="ko-KR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환대서비스산업</a:t>
              </a:r>
              <a:endParaRPr kumimoji="0" lang="en-US" altLang="ko-K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공감대 형성</a:t>
              </a:r>
              <a:r>
                <a:rPr kumimoji="0" lang="en-US" altLang="ko-KR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kumimoji="0" lang="ko-KR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인식</a:t>
              </a:r>
              <a:endParaRPr kumimoji="0" lang="en-US" altLang="ko-K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확대</a:t>
              </a:r>
              <a:endParaRPr kumimoji="0" lang="en-US" altLang="ko-K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endParaRPr kumimoji="0" lang="ko-KR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9" name="십자형 28"/>
          <p:cNvSpPr>
            <a:spLocks noChangeArrowheads="1"/>
          </p:cNvSpPr>
          <p:nvPr/>
        </p:nvSpPr>
        <p:spPr bwMode="auto">
          <a:xfrm>
            <a:off x="4901245" y="3263354"/>
            <a:ext cx="790799" cy="900000"/>
          </a:xfrm>
          <a:prstGeom prst="plus">
            <a:avLst>
              <a:gd name="adj" fmla="val 25000"/>
            </a:avLst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ko-KR" altLang="en-US" sz="1200" b="1" dirty="0">
              <a:latin typeface="+mn-lt"/>
              <a:ea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789643" y="3441077"/>
            <a:ext cx="994840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ko-KR" alt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차</a:t>
            </a:r>
            <a:endParaRPr lang="en-US" altLang="ko-K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ko-KR" alt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산업혁명</a:t>
            </a:r>
          </a:p>
        </p:txBody>
      </p:sp>
    </p:spTree>
    <p:extLst>
      <p:ext uri="{BB962C8B-B14F-4D97-AF65-F5344CB8AC3E}">
        <p14:creationId xmlns:p14="http://schemas.microsoft.com/office/powerpoint/2010/main" val="197380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57445"/>
              </p:ext>
            </p:extLst>
          </p:nvPr>
        </p:nvGraphicFramePr>
        <p:xfrm>
          <a:off x="1905123" y="3063650"/>
          <a:ext cx="7056784" cy="3365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5736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4-2-1.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인구 통계학적 특성</a:t>
            </a: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624552"/>
              </p:ext>
            </p:extLst>
          </p:nvPr>
        </p:nvGraphicFramePr>
        <p:xfrm>
          <a:off x="1956023" y="3095460"/>
          <a:ext cx="6984330" cy="349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2248296" y="6462713"/>
            <a:ext cx="5995591" cy="41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그림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4-2-1]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인구통계학적 특성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692275" y="1408398"/>
            <a:ext cx="7343775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l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kern="0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성별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남성 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170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(68.8%), 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여성 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77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(31.2%)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kern="0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연령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40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76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(30.8%), 50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 이상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73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(29.6%) 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순으로 응답</a:t>
            </a:r>
            <a:endParaRPr lang="en-US" altLang="ko-KR" sz="1400" b="1" kern="0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kern="0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kern="0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사원급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93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(37.7%), </a:t>
            </a:r>
            <a:r>
              <a:rPr lang="ko-KR" altLang="en-US" sz="1400" b="1" kern="0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관리급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154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(62.3%)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kern="0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직무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kern="0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프론트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161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(65.2%), 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오피스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86</a:t>
            </a:r>
            <a:r>
              <a:rPr lang="ko-KR" altLang="en-US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kern="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(34.8%)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9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4-2-2.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호텔외식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적용 가능성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526625"/>
              </p:ext>
            </p:extLst>
          </p:nvPr>
        </p:nvGraphicFramePr>
        <p:xfrm>
          <a:off x="1947526" y="3081824"/>
          <a:ext cx="6912768" cy="3283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033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보통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2987824" y="3044452"/>
            <a:ext cx="5832648" cy="3384376"/>
            <a:chOff x="0" y="0"/>
            <a:chExt cx="5448299" cy="1804759"/>
          </a:xfrm>
        </p:grpSpPr>
        <p:graphicFrame>
          <p:nvGraphicFramePr>
            <p:cNvPr id="14" name="차트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1613782"/>
                </p:ext>
              </p:extLst>
            </p:nvPr>
          </p:nvGraphicFramePr>
          <p:xfrm>
            <a:off x="0" y="0"/>
            <a:ext cx="1885949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차트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72863561"/>
                </p:ext>
              </p:extLst>
            </p:nvPr>
          </p:nvGraphicFramePr>
          <p:xfrm>
            <a:off x="1762124" y="4759"/>
            <a:ext cx="3686175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6" name="직사각형 15"/>
          <p:cNvSpPr/>
          <p:nvPr/>
        </p:nvSpPr>
        <p:spPr>
          <a:xfrm>
            <a:off x="1979713" y="6381328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4-2-2]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인공지능의 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 적용 가능성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692275" y="1484784"/>
            <a:ext cx="7451725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적용 가능성에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평균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3.47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 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적용 가능성에 긍정적으로 여기고 있는 것으로 분석되었음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적용 가능성에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긍정적 응답은 전체의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57.2%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 응답한 반면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부정적인 응답은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21.6%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를 차지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하였음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4-2-3.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호텔외식 산업 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적용시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긍정적 혜택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89350"/>
              </p:ext>
            </p:extLst>
          </p:nvPr>
        </p:nvGraphicFramePr>
        <p:xfrm>
          <a:off x="1947526" y="3081824"/>
          <a:ext cx="6912768" cy="3283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033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보통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796109" y="2996952"/>
            <a:ext cx="6024363" cy="3456384"/>
            <a:chOff x="0" y="0"/>
            <a:chExt cx="5448299" cy="1804759"/>
          </a:xfrm>
        </p:grpSpPr>
        <p:graphicFrame>
          <p:nvGraphicFramePr>
            <p:cNvPr id="11" name="차트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52926390"/>
                </p:ext>
              </p:extLst>
            </p:nvPr>
          </p:nvGraphicFramePr>
          <p:xfrm>
            <a:off x="0" y="0"/>
            <a:ext cx="1885949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차트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4512942"/>
                </p:ext>
              </p:extLst>
            </p:nvPr>
          </p:nvGraphicFramePr>
          <p:xfrm>
            <a:off x="1762124" y="4759"/>
            <a:ext cx="3686175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" name="직사각형 12"/>
          <p:cNvSpPr/>
          <p:nvPr/>
        </p:nvSpPr>
        <p:spPr>
          <a:xfrm>
            <a:off x="2035301" y="6453336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4-2-3]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도입시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호텔외식 산업의 긍정적 혜택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727696" y="1412776"/>
            <a:ext cx="74163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적용시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긍정적 혜택에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평균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3.51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 긍정적으로 여기고 있는 것으로 분석되었음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적용시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긍정적 혜택이 될 것으로 여기는 응답은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전체의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56.6%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응답한 반면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부정적인 응답은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13.8%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를 차지</a:t>
            </a:r>
            <a:r>
              <a:rPr lang="ko-KR" altLang="en-US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하였음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4-2-4.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호텔외식 산업 적용 가능 시기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8087"/>
              </p:ext>
            </p:extLst>
          </p:nvPr>
        </p:nvGraphicFramePr>
        <p:xfrm>
          <a:off x="1947526" y="2924944"/>
          <a:ext cx="6912768" cy="3423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284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232799"/>
              </p:ext>
            </p:extLst>
          </p:nvPr>
        </p:nvGraphicFramePr>
        <p:xfrm>
          <a:off x="2051720" y="2924944"/>
          <a:ext cx="6840760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979713" y="6434988"/>
            <a:ext cx="6912767" cy="306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4-2-4]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기술의 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 적용 시기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704082" y="1412776"/>
            <a:ext cx="7439917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적용 가능시기에 대하여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‘7-10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37.8%, 4-6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될 것으로 여긴 응답자는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32.8%,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조사되었음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전체의 응답자 중 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기술이 도입될 적용 가능 시기를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도입될 것으로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79.0%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응답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을 하였음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04501"/>
              </p:ext>
            </p:extLst>
          </p:nvPr>
        </p:nvGraphicFramePr>
        <p:xfrm>
          <a:off x="1800666" y="2996952"/>
          <a:ext cx="7168019" cy="3384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solidFill>
                          <a:schemeClr val="bg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4-2-5.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호텔외식 산업 개별 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직무별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인공지능 기술의 대체 가능성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529957"/>
              </p:ext>
            </p:extLst>
          </p:nvPr>
        </p:nvGraphicFramePr>
        <p:xfrm>
          <a:off x="1944087" y="2924944"/>
          <a:ext cx="7128792" cy="344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483768" y="6058160"/>
            <a:ext cx="360040" cy="303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676456" y="6058160"/>
            <a:ext cx="288032" cy="303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051721" y="6453336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4-2-5]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개별직무별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인공지능 기술 대체 가능성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692274" y="1458721"/>
            <a:ext cx="7451725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산업의 개별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직무별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인공지능 기술의 대체 가능성이 높은 직무는 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1400" b="1" dirty="0" err="1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에약관리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3.99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회계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재무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구매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(3.69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시설관리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(3.50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높게 인식하고 있었음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반면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기술의 대체 가능성이 낮은 직무로는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‘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식음료서비스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(2.85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총무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교육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(3.00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경영전략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기획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)(3.15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인식하고 있었음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4-2-6.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호텔외식 산업에 인공지능 기술이 미칠 영향에 관한 인식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25513"/>
              </p:ext>
            </p:extLst>
          </p:nvPr>
        </p:nvGraphicFramePr>
        <p:xfrm>
          <a:off x="1800666" y="3140968"/>
          <a:ext cx="7168019" cy="3384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solidFill>
                          <a:schemeClr val="bg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562063"/>
              </p:ext>
            </p:extLst>
          </p:nvPr>
        </p:nvGraphicFramePr>
        <p:xfrm>
          <a:off x="1835696" y="3180997"/>
          <a:ext cx="7200800" cy="331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979713" y="6535977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4-2-6]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기술의 적용 가능성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057800" y="6209790"/>
            <a:ext cx="360040" cy="303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532440" y="6209790"/>
            <a:ext cx="381652" cy="303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691680" y="1394923"/>
            <a:ext cx="7452320" cy="1602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기술이 미칠 영향에 대하여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단순업무 인공지능 기술로 대체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(3.78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 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향상과 정확하고 차별화된 서비스 제공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(3.68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감성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창의력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비판력이 요구되는 업무의 대체 어려움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(3.66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높게 영향을 미칠 것으로 인식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반면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서비스접점에서 인공지능이 뛰어남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(2.57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), ‘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비용발생으로 인한 경영 악화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(2.61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등에서는 낮은 영향을 미칠 것으로 인식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4-2-7.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호텔외식 산업에 관한 인공지능 기술의 영향력에 관한 상관분석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98178" y="1484114"/>
            <a:ext cx="7445821" cy="5473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ko-KR" sz="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 인공지능 기술의 영향력에 관한 상관분석을 한 결과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총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48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개의 변수간의 상관성이 있는 것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파악되었으며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변수에서 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(+)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상관관계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를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최소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13.9%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에서 최대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64.8%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까지 상관성이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상관성이 높은 순으로 살펴 보면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4.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단순업무는 인공지능기술로 대체와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64.8%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상관성이 가장 높은 것으로 조사됨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11.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인적서비스도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인공지능 서비스 대체가능성과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12.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호텔외식 산업 인공지능 선제적 대응 필요에서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61.3%,  2.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정확하고 차별화된 서비스와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5. 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52.4%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순으로 상관성이 가장 높은 것으로 파악됨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907709" y="980728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그림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4-2-7]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관한 인공지능기술의 영향력에 관한 상관분석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71795"/>
              </p:ext>
            </p:extLst>
          </p:nvPr>
        </p:nvGraphicFramePr>
        <p:xfrm>
          <a:off x="1907713" y="1359179"/>
          <a:ext cx="7056775" cy="5452233"/>
        </p:xfrm>
        <a:graphic>
          <a:graphicData uri="http://schemas.openxmlformats.org/drawingml/2006/table">
            <a:tbl>
              <a:tblPr/>
              <a:tblGrid>
                <a:gridCol w="140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39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9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10</a:t>
                      </a:r>
                      <a:endParaRPr lang="en-US" sz="700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11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12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감성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창의력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비판력 요구되는 업무의 대체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정확하고 차별화된 서비스 제공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.290**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50%</a:t>
                      </a: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이상의 상관성</a:t>
                      </a: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새롭게 만들어지는 일자리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.117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.349**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40%</a:t>
                      </a: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이상의 상관성</a:t>
                      </a: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단순업무는 인공지능기술로 대체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.284**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.458**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.312**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30%</a:t>
                      </a: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이상의 상관성</a:t>
                      </a: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생산성 및 경영효율성 향상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.298**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.524**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.336**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.648**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굴림체"/>
                        </a:rPr>
                        <a:t>1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현 직무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분야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의 일자리 위협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.081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.182**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.100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.267**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.363**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굴림체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비용발생으로 인한 경영 악화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.050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.118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.212**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.036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.066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.227**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8.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호텔외식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산업</a:t>
                      </a:r>
                      <a:endParaRPr lang="en-US" altLang="ko-KR" sz="800" b="1" kern="0" spc="0" dirty="0">
                        <a:solidFill>
                          <a:schemeClr val="bg1"/>
                        </a:solidFill>
                        <a:effectLst/>
                        <a:ea typeface="Gulim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분야 일자리 감소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.108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.244**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-.022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.305**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.247**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.415**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.307**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9. </a:t>
                      </a:r>
                      <a:r>
                        <a:rPr lang="ko-KR" altLang="en-US" sz="800" b="1" kern="0" spc="0" dirty="0" err="1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인적서비스를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더욱 선호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.249**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.216**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.084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.191**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.199**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.123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.211**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.260**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10.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서비스접점에서 인공지능이 뛰어남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-.062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.173**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.139*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.231**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.119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.262**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.397**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.390**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.139*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11. </a:t>
                      </a:r>
                      <a:r>
                        <a:rPr lang="ko-KR" altLang="en-US" sz="800" b="1" kern="0" spc="0" dirty="0" err="1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인적서비스도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인공지능 서비스대체 가능성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.099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.454**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.240**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.416**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.483**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.345**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.108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.284**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.111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.415**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12.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호텔외식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산업 </a:t>
                      </a:r>
                      <a:endParaRPr lang="en-US" altLang="ko-KR" sz="800" b="1" kern="0" spc="0" dirty="0">
                        <a:solidFill>
                          <a:schemeClr val="bg1"/>
                        </a:solidFill>
                        <a:effectLst/>
                        <a:ea typeface="Gulim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인공지능 선제적 대응 필요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.239**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.313**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.077</a:t>
                      </a:r>
                      <a:endParaRPr lang="en-US" sz="11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.337**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.492**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.283**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-.015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.249**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.161*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.221**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.613**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1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35" marR="54535" marT="27268" marB="27268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043">
                <a:tc gridSpan="13"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**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0.01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</a:t>
                      </a: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0.05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841" marR="39841" marT="11015" marB="11015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4-2-8.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기술에 대한 향후 대응 방안에 관한 인식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99208"/>
              </p:ext>
            </p:extLst>
          </p:nvPr>
        </p:nvGraphicFramePr>
        <p:xfrm>
          <a:off x="1835696" y="3429000"/>
          <a:ext cx="7168019" cy="309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8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6344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solidFill>
                          <a:schemeClr val="bg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123729" y="6526544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4-2-8]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 적용에 따른 대응방안 </a:t>
            </a:r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658360"/>
              </p:ext>
            </p:extLst>
          </p:nvPr>
        </p:nvGraphicFramePr>
        <p:xfrm>
          <a:off x="1835697" y="3356992"/>
          <a:ext cx="7200800" cy="3139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직사각형 12"/>
          <p:cNvSpPr/>
          <p:nvPr/>
        </p:nvSpPr>
        <p:spPr>
          <a:xfrm>
            <a:off x="3707904" y="6209790"/>
            <a:ext cx="360040" cy="303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626060" y="6190740"/>
            <a:ext cx="288032" cy="303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ko-KR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89260" y="1405556"/>
            <a:ext cx="745474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향후 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기술에 대한 대응방안에 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항목에 긍정적으로 인식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특히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경영자의 인식전환 및 대응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(4.04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인공지능 전문가 양성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(4.02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호텔외식  분야 실태조사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(3.98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순으로 대응방안을 인식하고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반면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학교교육의 점진적 변화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(3.79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점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관련 분야와 공동연구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(3.82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점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등은 상대적으로 낮은 인식을 보이고 있었음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호텔외식 산업 실증분석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4-2-9.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호텔외식 산업에 관한 인공지능기술에 대한 대응방안에 관한 상관분석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39388"/>
              </p:ext>
            </p:extLst>
          </p:nvPr>
        </p:nvGraphicFramePr>
        <p:xfrm>
          <a:off x="1871921" y="3501005"/>
          <a:ext cx="7091837" cy="3193066"/>
        </p:xfrm>
        <a:graphic>
          <a:graphicData uri="http://schemas.openxmlformats.org/drawingml/2006/table">
            <a:tbl>
              <a:tblPr/>
              <a:tblGrid>
                <a:gridCol w="1862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6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6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95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3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8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1.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인식전환 및 공감대 형성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2.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인공지능 전문양성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.602**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</a:rPr>
                        <a:t>70%</a:t>
                      </a:r>
                      <a:r>
                        <a:rPr lang="ko-KR" altLang="en-US" sz="900" b="1" kern="0" spc="0" baseline="0" dirty="0">
                          <a:solidFill>
                            <a:schemeClr val="bg1"/>
                          </a:solidFill>
                          <a:effectLst/>
                        </a:rPr>
                        <a:t>이상 상관성</a:t>
                      </a: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3.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법</a:t>
                      </a: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행정적 정부지원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.668**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.707**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</a:rPr>
                        <a:t>60%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 상관성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4.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학교교육의 점진적 변화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.537**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.533**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.646**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 상관성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5.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경영자의 인식전환 및 대응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.641**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.709**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.662**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.628**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8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6.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인공지능 관련분야와 공동연구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.486**</a:t>
                      </a:r>
                      <a:endParaRPr 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.628**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.590**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.532**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.646**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7.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예산확보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.492**</a:t>
                      </a:r>
                      <a:endParaRPr 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.603**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.611**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.522**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.599**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.778**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8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FFFFFF"/>
                          </a:solidFill>
                          <a:effectLst/>
                          <a:latin typeface="Gulim"/>
                        </a:rPr>
                        <a:t>8.</a:t>
                      </a:r>
                      <a:r>
                        <a:rPr lang="ko-KR" altLang="en-US" sz="900" b="1" kern="0" spc="0" dirty="0">
                          <a:solidFill>
                            <a:srgbClr val="FFFFFF"/>
                          </a:solidFill>
                          <a:effectLst/>
                          <a:ea typeface="Gulim"/>
                        </a:rPr>
                        <a:t>호텔외식산업  실태조사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.533**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.602**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.598**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.516**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00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.652**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.694**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.781**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360">
                <a:tc gridSpan="9"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**</a:t>
                      </a: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0.01 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 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</a:t>
                      </a: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0.05 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9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9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endParaRPr lang="ko-KR" altLang="en-US" sz="9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1872441" y="3121223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그림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4-2-9]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관한 인공지능기술에 대한 대응방안 상관분석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719004" y="1394523"/>
            <a:ext cx="7424995" cy="181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호텔외식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 인공지능 기술에 대한 대응방안에 관한 상관분석을 한 결과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변수에서 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(+)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변수간의 상관성이 있는 것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파악됨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최소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48.6%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에서 최대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78.1%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까지 상관성이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상관성이 높은 순으로 살펴 보면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7.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예산확보와 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8.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호텔외식 산업 실태조사에서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78.1%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상관성이 가장 높은 것으로 조사됨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333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Ⅱ.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Ⅱ.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이론적 배경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(1)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727280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835696" y="6309518"/>
            <a:ext cx="7128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독일 </a:t>
            </a:r>
            <a:r>
              <a:rPr lang="ko-KR" altLang="en-US" sz="1100" dirty="0" err="1">
                <a:solidFill>
                  <a:schemeClr val="bg1"/>
                </a:solidFill>
              </a:rPr>
              <a:t>안스바흐에</a:t>
            </a:r>
            <a:r>
              <a:rPr lang="ko-KR" altLang="en-US" sz="1100" dirty="0">
                <a:solidFill>
                  <a:schemeClr val="bg1"/>
                </a:solidFill>
              </a:rPr>
              <a:t> 위치한 </a:t>
            </a:r>
            <a:r>
              <a:rPr lang="ko-KR" altLang="en-US" sz="1100" dirty="0" err="1">
                <a:solidFill>
                  <a:schemeClr val="bg1"/>
                </a:solidFill>
              </a:rPr>
              <a:t>아디다스의</a:t>
            </a:r>
            <a:r>
              <a:rPr lang="ko-KR" altLang="en-US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>
                <a:solidFill>
                  <a:schemeClr val="bg1"/>
                </a:solidFill>
              </a:rPr>
              <a:t>100% </a:t>
            </a:r>
            <a:r>
              <a:rPr lang="ko-KR" altLang="en-US" sz="1100" dirty="0">
                <a:solidFill>
                  <a:schemeClr val="bg1"/>
                </a:solidFill>
              </a:rPr>
              <a:t>자동화 공장인 ‘스마트 </a:t>
            </a:r>
            <a:r>
              <a:rPr lang="ko-KR" altLang="en-US" sz="1100" dirty="0" err="1">
                <a:solidFill>
                  <a:schemeClr val="bg1"/>
                </a:solidFill>
              </a:rPr>
              <a:t>팩토리</a:t>
            </a:r>
            <a:r>
              <a:rPr lang="ko-KR" altLang="en-US" sz="1100" dirty="0">
                <a:solidFill>
                  <a:schemeClr val="bg1"/>
                </a:solidFill>
              </a:rPr>
              <a:t>’에서 로봇이 신발 제조작업을 하고 있다</a:t>
            </a:r>
            <a:r>
              <a:rPr lang="en-US" altLang="ko-KR" sz="1100" dirty="0">
                <a:solidFill>
                  <a:schemeClr val="bg1"/>
                </a:solidFill>
              </a:rPr>
              <a:t>.  </a:t>
            </a:r>
            <a:r>
              <a:rPr lang="ko-KR" altLang="en-US" sz="1100" dirty="0" err="1">
                <a:solidFill>
                  <a:schemeClr val="bg1"/>
                </a:solidFill>
              </a:rPr>
              <a:t>아디다스</a:t>
            </a:r>
            <a:r>
              <a:rPr lang="ko-KR" altLang="en-US" sz="1100" dirty="0">
                <a:solidFill>
                  <a:schemeClr val="bg1"/>
                </a:solidFill>
              </a:rPr>
              <a:t> 제공</a:t>
            </a:r>
            <a:r>
              <a:rPr lang="en-US" altLang="ko-KR" sz="1100" dirty="0">
                <a:solidFill>
                  <a:schemeClr val="bg1"/>
                </a:solidFill>
              </a:rPr>
              <a:t>,  </a:t>
            </a:r>
            <a:r>
              <a:rPr lang="ko-KR" altLang="en-US" sz="1100" dirty="0">
                <a:solidFill>
                  <a:schemeClr val="bg1"/>
                </a:solidFill>
              </a:rPr>
              <a:t>자료출처</a:t>
            </a:r>
            <a:r>
              <a:rPr lang="en-US" altLang="ko-KR" sz="1100" dirty="0">
                <a:solidFill>
                  <a:schemeClr val="bg1"/>
                </a:solidFill>
              </a:rPr>
              <a:t>: </a:t>
            </a:r>
            <a:r>
              <a:rPr lang="ko-KR" altLang="en-US" sz="1100" dirty="0">
                <a:solidFill>
                  <a:schemeClr val="bg1"/>
                </a:solidFill>
              </a:rPr>
              <a:t>경향신문</a:t>
            </a:r>
            <a:r>
              <a:rPr lang="en-US" altLang="ko-KR" sz="1100" dirty="0">
                <a:solidFill>
                  <a:schemeClr val="bg1"/>
                </a:solidFill>
              </a:rPr>
              <a:t>(10.20</a:t>
            </a:r>
            <a:r>
              <a:rPr lang="ko-KR" altLang="en-US" sz="1100" dirty="0">
                <a:solidFill>
                  <a:schemeClr val="bg1"/>
                </a:solidFill>
              </a:rPr>
              <a:t>일자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4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59698"/>
              </p:ext>
            </p:extLst>
          </p:nvPr>
        </p:nvGraphicFramePr>
        <p:xfrm>
          <a:off x="1835696" y="3028670"/>
          <a:ext cx="7056784" cy="3365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5736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4-3-1.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인구 통계학적 특성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71192" y="6394406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 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4-3-1]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인구통계적 특성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015208" y="1458721"/>
            <a:ext cx="69487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성별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남성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(79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45.1%),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여성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(96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54.9%)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연령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20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(51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29.1%), 30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(78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44.6%), 40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 이상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(46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26.3%)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직급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사원급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(75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42.8%),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관리급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(86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49.1%),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임원급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(14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8.1%)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경력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10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미만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(117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66.9%). 10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이상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(58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33.1%)</a:t>
            </a:r>
            <a:endParaRPr lang="ko-KR" altLang="en-US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9419"/>
              </p:ext>
            </p:extLst>
          </p:nvPr>
        </p:nvGraphicFramePr>
        <p:xfrm>
          <a:off x="1871192" y="3042897"/>
          <a:ext cx="6948263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</p:spTree>
    <p:extLst>
      <p:ext uri="{BB962C8B-B14F-4D97-AF65-F5344CB8AC3E}">
        <p14:creationId xmlns:p14="http://schemas.microsoft.com/office/powerpoint/2010/main" val="2455598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4-3-2.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MICE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적용 가능성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92275" y="1484784"/>
            <a:ext cx="7451725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적용 가능성에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평균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3.42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적용 가능성에 긍정적으로 여기고 있는 것으로 분석되었음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적용 가능성에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긍정적 응답은 전체의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55.4%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 응답한 반면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부정적인 응답은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21.8%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를 차지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하였음 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47062"/>
              </p:ext>
            </p:extLst>
          </p:nvPr>
        </p:nvGraphicFramePr>
        <p:xfrm>
          <a:off x="1947526" y="3081824"/>
          <a:ext cx="6912768" cy="3283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033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보통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44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979713" y="6381328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4-3-2]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인공지능의 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 적용 가능성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843808" y="3068960"/>
            <a:ext cx="5952355" cy="3277488"/>
            <a:chOff x="0" y="0"/>
            <a:chExt cx="5448299" cy="1804759"/>
          </a:xfrm>
        </p:grpSpPr>
        <p:graphicFrame>
          <p:nvGraphicFramePr>
            <p:cNvPr id="17" name="차트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9582388"/>
                </p:ext>
              </p:extLst>
            </p:nvPr>
          </p:nvGraphicFramePr>
          <p:xfrm>
            <a:off x="0" y="0"/>
            <a:ext cx="1885949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차트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13318733"/>
                </p:ext>
              </p:extLst>
            </p:nvPr>
          </p:nvGraphicFramePr>
          <p:xfrm>
            <a:off x="1762124" y="4759"/>
            <a:ext cx="3686175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9" name="직사각형 18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3768253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4-3-3.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MICE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 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적용시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긍정적 혜택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27696" y="1412776"/>
            <a:ext cx="74163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적용시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긍정적 혜택에 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평균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3.62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긍정적으로 여기고 있는 것으로 분석되었음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적용시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긍정적 혜택이 될 것으로 여기는 응답은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전체의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65.1%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응답한 반면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부정적인 응답은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9.2%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를 차지</a:t>
            </a:r>
            <a:r>
              <a:rPr lang="ko-KR" altLang="en-US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하였음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21214"/>
              </p:ext>
            </p:extLst>
          </p:nvPr>
        </p:nvGraphicFramePr>
        <p:xfrm>
          <a:off x="2003114" y="2976994"/>
          <a:ext cx="6912768" cy="3358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9399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9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긍정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9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보통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9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91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매우 부정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2035301" y="6351852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4-3-3]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도입시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산업의 긍정적 혜택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2899396" y="2967476"/>
            <a:ext cx="5952355" cy="3316927"/>
            <a:chOff x="0" y="0"/>
            <a:chExt cx="5448299" cy="1804759"/>
          </a:xfrm>
        </p:grpSpPr>
        <p:graphicFrame>
          <p:nvGraphicFramePr>
            <p:cNvPr id="13" name="차트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4184756"/>
                </p:ext>
              </p:extLst>
            </p:nvPr>
          </p:nvGraphicFramePr>
          <p:xfrm>
            <a:off x="0" y="0"/>
            <a:ext cx="1885949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차트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4356982"/>
                </p:ext>
              </p:extLst>
            </p:nvPr>
          </p:nvGraphicFramePr>
          <p:xfrm>
            <a:off x="1762124" y="4759"/>
            <a:ext cx="3686175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5" name="직사각형 1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1365443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649599"/>
              </p:ext>
            </p:extLst>
          </p:nvPr>
        </p:nvGraphicFramePr>
        <p:xfrm>
          <a:off x="1947526" y="2924944"/>
          <a:ext cx="6912768" cy="3423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284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4-3-4.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기술의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MICE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 적용 가능 시기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04082" y="1412776"/>
            <a:ext cx="7439917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기술의 적용 가능시기에 대하여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4-6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될 것으로 여긴 응답자는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39.4%, ‘7-10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31.4%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조사되었음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전체의 응답자 중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기술이 도입될 적용 가능 시기를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내에 도입될 것으로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86.2%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가 응답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을 하였음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069664"/>
              </p:ext>
            </p:extLst>
          </p:nvPr>
        </p:nvGraphicFramePr>
        <p:xfrm>
          <a:off x="2196269" y="2812392"/>
          <a:ext cx="6479654" cy="3546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979713" y="6434988"/>
            <a:ext cx="6912767" cy="306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4-3-4]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기술의 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 적용 시기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3768253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73034"/>
              </p:ext>
            </p:extLst>
          </p:nvPr>
        </p:nvGraphicFramePr>
        <p:xfrm>
          <a:off x="2019534" y="3213100"/>
          <a:ext cx="6912768" cy="317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090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4-3-5. MICE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 개별 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직무별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인공지능 기술의 대체 가능성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2274" y="1458721"/>
            <a:ext cx="7451725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산업의 개별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직무별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인공지능 기술의 대체 가능성이 높은 직무는 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행사장 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입대업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(3.63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회계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재무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구매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(3.59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바이어상담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비즈매칭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(3.58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높게 인식하고 있었음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반면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기술의 대체 가능성이 낮은 직무로는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‘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전시컨벤션기획업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(2.59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총무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교육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(2.77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전시컨벤션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연사관리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(2.80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경영전략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기획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)(2.81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참가업체 유치 및 관리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(2.84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인식하고 있었음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497480"/>
              </p:ext>
            </p:extLst>
          </p:nvPr>
        </p:nvGraphicFramePr>
        <p:xfrm>
          <a:off x="2025879" y="3213100"/>
          <a:ext cx="6819900" cy="320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직사각형 9"/>
          <p:cNvSpPr/>
          <p:nvPr/>
        </p:nvSpPr>
        <p:spPr>
          <a:xfrm>
            <a:off x="2051721" y="6445118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4-3-5] MICE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산업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개별직무별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 인공지능 기술 대체 가능성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491880" y="6086929"/>
            <a:ext cx="288032" cy="303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532440" y="6057213"/>
            <a:ext cx="288032" cy="3032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ko-KR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3768253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529979"/>
              </p:ext>
            </p:extLst>
          </p:nvPr>
        </p:nvGraphicFramePr>
        <p:xfrm>
          <a:off x="1947526" y="3068960"/>
          <a:ext cx="6912768" cy="344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3988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4-3-6. MICE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산업에 인공지능 기술이 미칠 영향에 관한 인식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1680" y="1394923"/>
            <a:ext cx="7452320" cy="1602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기술이 미칠 영향에 대하여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단순업무 인공지능 기술로 대체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(3.81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감성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창의력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비판력이 요구되는 업무의 대체 어려움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(3.76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)’,’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향상과 정확하고 차별화된 서비스 제공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(3.57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높게 영향을 미칠 것으로 인식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반면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비용발생으로 인한 경영 악화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(2.58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)’,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서비스접점에서 인공지능이 뛰어남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(2.58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등에서는 낮은 영향을 미칠 것으로 인식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79713" y="6535977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4-3-6]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기술의 적용 가능성</a:t>
            </a: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579397"/>
              </p:ext>
            </p:extLst>
          </p:nvPr>
        </p:nvGraphicFramePr>
        <p:xfrm>
          <a:off x="1979713" y="3068960"/>
          <a:ext cx="6840759" cy="346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5076056" y="6165304"/>
            <a:ext cx="2880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endParaRPr lang="ko-KR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60432" y="6183517"/>
            <a:ext cx="288032" cy="2796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ko-KR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3768253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4-3-7. MICE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산업에 관한 인공지능 기술의 영향력에 관한 상관분석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8178" y="1268090"/>
            <a:ext cx="7445821" cy="5473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ko-KR" sz="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 인공지능 기술의 영향력에 관한 상관분석을 한 결과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총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48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개의 변수간의 상관성이 있는 것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파악됨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변수에서 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(+)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상관관계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를 보이고 있었으며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1.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감성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창의력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비판력이 요구되는 업무의 대체와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10.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서비스접점에서 인공지능이 뛰어남의 변수에서는 음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(-)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-19.6%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상관관계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를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최소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15.9%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에서 최대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58.2%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까지 상관성이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상관성이 높은 순으로 살펴 보면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2.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정확하고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차별화된 서비스와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58.2%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상관성이 가장 높은 것으로 조사됨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4.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단순업무는 인공지능기술로 대체와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58.2%, 5.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향상과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현 직무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분야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일자리 위협에서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51.0%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순으로 상관성이 가장 높은 것으로 파악됨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3768253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98213"/>
              </p:ext>
            </p:extLst>
          </p:nvPr>
        </p:nvGraphicFramePr>
        <p:xfrm>
          <a:off x="1907713" y="1416329"/>
          <a:ext cx="7056775" cy="5413874"/>
        </p:xfrm>
        <a:graphic>
          <a:graphicData uri="http://schemas.openxmlformats.org/drawingml/2006/table">
            <a:tbl>
              <a:tblPr/>
              <a:tblGrid>
                <a:gridCol w="140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2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398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9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10</a:t>
                      </a:r>
                      <a:endParaRPr lang="en-US" sz="700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11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12</a:t>
                      </a:r>
                      <a:endParaRPr lang="en-US" sz="7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감성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창의력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비판력 요구되는 업무의 대체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정확하고 차별화된 서비스 제공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.243**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새롭게 만들어지는 일자리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.193*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.374**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defTabSz="914400" rtl="0" eaLnBrk="1" fontAlgn="base" latinLnBrk="0" hangingPunct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40%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단순업무는 인공지능기술로 대체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.329**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.499**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.316**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defTabSz="914400" rtl="0" eaLnBrk="1" fontAlgn="base" latinLnBrk="0" hangingPunct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생산성 및 경영효율성 향상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.216**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.582**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.333**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.580**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100" marR="38100" indent="0" algn="r" defTabSz="914400" rtl="0" eaLnBrk="1" fontAlgn="base" latinLnBrk="0" hangingPunct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음</a:t>
                      </a: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(-)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의 상관성</a:t>
                      </a: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현 직무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분야</a:t>
                      </a: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의 일자리 위협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.025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.336**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.183*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.404**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.510**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비용발생으로 인한 경영 악화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-.004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-.026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.117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-.002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.032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.159*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8. </a:t>
                      </a:r>
                      <a:r>
                        <a:rPr lang="ko-KR" altLang="en-US" sz="800" b="1" kern="0" spc="0" dirty="0" err="1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전시컨벤션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산업분야 일자리 감소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.007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.212**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-.011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.180*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.304**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.390**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.268**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7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9. </a:t>
                      </a:r>
                      <a:r>
                        <a:rPr lang="ko-KR" altLang="en-US" sz="800" b="1" kern="0" spc="0" dirty="0" err="1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인적서비스를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더욱 선호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.484**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.179*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.224**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.228**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.192*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.082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.226**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.078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10. 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서비스접점에서 인공지능이 뛰어남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-.196**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.145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.184*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.198**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.148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.246**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.208**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.360**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-.058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11. </a:t>
                      </a:r>
                      <a:r>
                        <a:rPr lang="ko-KR" altLang="en-US" sz="800" b="1" kern="0" spc="0" dirty="0" err="1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인적서비스도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인공지능 서비스대체 가능성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-.070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.388**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.225**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.324**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.438**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.485**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.052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.361**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-.059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.377**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12. </a:t>
                      </a:r>
                      <a:r>
                        <a:rPr lang="ko-KR" altLang="en-US" sz="800" b="1" kern="0" spc="0" dirty="0" err="1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전시컨벤션</a:t>
                      </a:r>
                      <a:r>
                        <a:rPr lang="ko-KR" altLang="en-US" sz="8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산업 인공지능 선제적 대응 필요</a:t>
                      </a:r>
                      <a:endParaRPr lang="ko-KR" altLang="en-US" sz="8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.259**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.445**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.218**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.478**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.443**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.248**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.128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.160*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.245**</a:t>
                      </a:r>
                      <a:endParaRPr lang="en-US" sz="7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.221**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.423**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6246" marR="56246" marT="28123" marB="28123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043">
                <a:tc gridSpan="13"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**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0.01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</a:t>
                      </a: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0.05 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7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700" b="1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endParaRPr lang="ko-KR" altLang="en-US" sz="7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841" marR="39841" marT="11015" marB="11015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1907709" y="980728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그림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4-3-7] 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관한 인공지능기술의 영향력에 관한 상관분석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3768253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4-3-8.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인공지능 기술에 대한 향후 대응 방안에 관한 인식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89260" y="1405556"/>
            <a:ext cx="745474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향후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기술에 대한 대응방안에 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항목에 긍정적으로 인식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특히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인공지능 전문가 양성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(3.91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경영자의 인식전환 및 대응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(3.78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), </a:t>
            </a:r>
            <a:r>
              <a:rPr lang="ko-KR" altLang="en-US" sz="1400" b="1" dirty="0" err="1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전시컨벤션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분야 실태조사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(3.75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점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순으로 대응방안을 인식하고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반면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학교교육의 점진적 변화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(3.50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점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관련 분야와 공동연구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(3.58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점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등은 상대적으로 낮은 인식을 보이고 있었음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23729" y="6526544"/>
            <a:ext cx="69127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그림</a:t>
            </a:r>
            <a:r>
              <a:rPr lang="en-US" altLang="ko-KR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4-3-8] </a:t>
            </a:r>
            <a:r>
              <a:rPr lang="ko-KR" altLang="en-US" sz="1400" b="1" dirty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t>인공지능 기술 적용에 따른 대응방안 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83535"/>
              </p:ext>
            </p:extLst>
          </p:nvPr>
        </p:nvGraphicFramePr>
        <p:xfrm>
          <a:off x="1980307" y="3645024"/>
          <a:ext cx="6912768" cy="2867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7924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07282"/>
              </p:ext>
            </p:extLst>
          </p:nvPr>
        </p:nvGraphicFramePr>
        <p:xfrm>
          <a:off x="2051744" y="3646224"/>
          <a:ext cx="6840736" cy="284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067944" y="6157700"/>
            <a:ext cx="2880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endParaRPr lang="ko-KR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431857" y="6184717"/>
            <a:ext cx="432048" cy="2796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ko-KR" altLang="en-US" sz="11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3768253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accent1">
                    <a:lumMod val="50000"/>
                  </a:schemeClr>
                </a:solidFill>
              </a:rPr>
              <a:t>Ⅳ.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4-3-9. MICE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산업에 관한 인공지능기술에 대한 대응방안에 관한 상관분석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19004" y="1394523"/>
            <a:ext cx="7424995" cy="181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 인공지능 기술에 대한 대응방안에 관한 상관분석을 한 결과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모든 변수에서 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(+)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의 변수간의 상관성이 있는 것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파악됨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상관성은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최소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 41.0%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에서 최대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68.1%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까지 상관성이 보이고 있었음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상관성이 높은 순으로 살펴 보면</a:t>
            </a:r>
            <a:r>
              <a:rPr lang="en-US" altLang="ko-KR" sz="14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3.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법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행정적 정부지원과 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4.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학교교육의 점진적 변화에서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68.1%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 상관성이 가장 높은 것으로 조사됨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3044"/>
              </p:ext>
            </p:extLst>
          </p:nvPr>
        </p:nvGraphicFramePr>
        <p:xfrm>
          <a:off x="1816291" y="3493543"/>
          <a:ext cx="7200796" cy="3394264"/>
        </p:xfrm>
        <a:graphic>
          <a:graphicData uri="http://schemas.openxmlformats.org/drawingml/2006/table">
            <a:tbl>
              <a:tblPr/>
              <a:tblGrid>
                <a:gridCol w="189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7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88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</a:t>
                      </a:r>
                      <a:endParaRPr 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인식전환 및 공감대 형성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2.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인공지능 전문양성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.608**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60%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3.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법</a:t>
                      </a: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행정적 정부지원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.567**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.567**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50%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4.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학교교육의 점진적 변화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.410**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2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.470**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2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.681**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40%</a:t>
                      </a: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</a:rPr>
                        <a:t>이상의 상관성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5.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경영자의 인식전환 및 대응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.591**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.603**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.645**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.622**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6.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인공지능 관련분야와 공동연구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.480**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6A2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.523**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.552**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.561**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.652**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7.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예산확보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.526**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.583**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.550**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.510**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.673**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.653**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8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8.</a:t>
                      </a:r>
                      <a:r>
                        <a:rPr lang="en-US" altLang="ko-KR" sz="1000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Gulim"/>
                        </a:rPr>
                        <a:t>MICE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Gulim"/>
                        </a:rPr>
                        <a:t>산업</a:t>
                      </a:r>
                      <a:r>
                        <a:rPr lang="ko-KR" altLang="en-US" sz="100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 실태조사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.463**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2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.477**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2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.518**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.501**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.560**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.580**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.640**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indent="0" algn="r" fontAlgn="base" latinLnBrk="0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1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64">
                <a:tc gridSpan="9">
                  <a:txBody>
                    <a:bodyPr/>
                    <a:lstStyle/>
                    <a:p>
                      <a:pPr marL="38100" marR="38100" indent="0" algn="just" fontAlgn="base" latinLnBrk="1">
                        <a:lnSpc>
                          <a:spcPct val="13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**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0.01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 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*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.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상관계수는 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0.05 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수준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(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양쪽</a:t>
                      </a:r>
                      <a:r>
                        <a:rPr lang="en-US" altLang="ko-KR" sz="900" b="0" kern="0" spc="0" dirty="0">
                          <a:solidFill>
                            <a:schemeClr val="bg1"/>
                          </a:solidFill>
                          <a:effectLst/>
                          <a:latin typeface="Gulim"/>
                        </a:rPr>
                        <a:t>)</a:t>
                      </a:r>
                      <a:r>
                        <a:rPr lang="ko-KR" altLang="en-US" sz="900" b="0" kern="0" spc="0" dirty="0">
                          <a:solidFill>
                            <a:schemeClr val="bg1"/>
                          </a:solidFill>
                          <a:effectLst/>
                          <a:ea typeface="Gulim"/>
                        </a:rPr>
                        <a:t>에서 유의</a:t>
                      </a:r>
                      <a:endParaRPr lang="ko-KR" altLang="en-US" sz="900" b="0" kern="0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872441" y="3121223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그림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4-3-9] MICE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관한 인공지능기술에 대한 대응방안 상관분석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Ⅳ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전시컨벤션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산업 실증분석</a:t>
            </a:r>
          </a:p>
        </p:txBody>
      </p:sp>
    </p:spTree>
    <p:extLst>
      <p:ext uri="{BB962C8B-B14F-4D97-AF65-F5344CB8AC3E}">
        <p14:creationId xmlns:p14="http://schemas.microsoft.com/office/powerpoint/2010/main" val="376825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Ⅱ.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Ⅱ.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이론적 배경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(2)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72008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647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Ⅴ.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Ⅴ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결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28757" y="1415692"/>
            <a:ext cx="716372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l"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1.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적용가능성에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긍정적 인식 및 긍정적 혜택이 높을 것으로 인식</a:t>
            </a:r>
            <a:endParaRPr lang="en-US" altLang="ko-KR" sz="1400" b="1" dirty="0">
              <a:solidFill>
                <a:srgbClr val="FFC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180975" indent="-180975" algn="l"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2.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향후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년에서 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10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년 이내에 인공지능 적용이시기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가 높은 것으로 인식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 algn="l"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3.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 인공지능 기술이 미칠 영향에 대하여</a:t>
            </a:r>
            <a:r>
              <a:rPr lang="en-US" altLang="ko-KR" sz="16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단순업무 인공지능 기술로 대체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감성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창의력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/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비판력이 요구되는 업무의 대체 어려움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생산성 및 경영효율성 향상과 정확하고 차별화된 서비스 제공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으로 높게 영향을 미칠 것으로 인식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 algn="l"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5.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더불어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6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단순업무는 인공지능 기술로 대체와 생산성 및 경영효율성향상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에서 상관성이 높은 것으로 분석됨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 algn="l">
              <a:lnSpc>
                <a:spcPct val="25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6.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산업에서 인공지능 기술에 대한 대응방안에 관하여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인공지능 전문가 양성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경영자의 인식전환 및 대응</a:t>
            </a:r>
            <a:r>
              <a:rPr lang="en-US" altLang="ko-KR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Adobe 고딕 Std B" pitchFamily="34" charset="-127"/>
                <a:ea typeface="Adobe 고딕 Std B" pitchFamily="34" charset="-127"/>
              </a:rPr>
              <a:t>환대산업 분야 실태조사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순으로 대응방안을 인식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1.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연구 결과</a:t>
            </a:r>
          </a:p>
        </p:txBody>
      </p:sp>
    </p:spTree>
    <p:extLst>
      <p:ext uri="{BB962C8B-B14F-4D97-AF65-F5344CB8AC3E}">
        <p14:creationId xmlns:p14="http://schemas.microsoft.com/office/powerpoint/2010/main" val="3378430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Ⅱ.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Ⅴ.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Ⅴ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결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92275" y="1556792"/>
            <a:ext cx="7200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및 로봇 서비스 도입에 대하여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…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 algn="l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1.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학계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업계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소비자 등에 대한 선제적인 대응이 필요함을 깊이 인식하고 이에 공감대 확산노력이 필요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 algn="l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2.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 및 관광산업에 인공지능 및 로봇도입에 관한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콘텐츠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개발을 위하여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관광학을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중심으로 구체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적인 연구 및 학술 대회 개최의 필요성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 algn="l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3.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관광학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로봇공학 등 타 학문과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융복합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공동 연구가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활발히 이루어져야 할 필요성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29764" y="4324355"/>
            <a:ext cx="7056760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14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1.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규모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형태 등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종사원의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직무별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소비자 및 공공기관 등의 인식에 대한 인공지능 연구를 수행하지 못함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>
              <a:lnSpc>
                <a:spcPct val="114000"/>
              </a:lnSpc>
              <a:defRPr/>
            </a:pP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>
              <a:lnSpc>
                <a:spcPct val="114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2.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이에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향후 환대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산업의 규모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형태에 따른 인공지능 및 로봇 서비스 도입에 대한 구체적인 현황 진단과 실태 조사가 필요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>
              <a:lnSpc>
                <a:spcPct val="114000"/>
              </a:lnSpc>
              <a:defRPr/>
            </a:pP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80975" indent="-180975">
              <a:lnSpc>
                <a:spcPct val="114000"/>
              </a:lnSpc>
              <a:defRPr/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3.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소비자와 공공기관 인공지능 및 로봇도입에 대한 인식에서 부터 법적 대응까지 다양한 연구의 필요성이 있음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691680" y="1120167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연구 시사점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729764" y="3789040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3.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연구의 한계점</a:t>
            </a:r>
          </a:p>
        </p:txBody>
      </p:sp>
    </p:spTree>
    <p:extLst>
      <p:ext uri="{BB962C8B-B14F-4D97-AF65-F5344CB8AC3E}">
        <p14:creationId xmlns:p14="http://schemas.microsoft.com/office/powerpoint/2010/main" val="592886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ì¸ê³µì§ë¥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8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인공지능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7" l="0" r="100000">
                        <a14:foregroundMark x1="15156" y1="47545" x2="15156" y2="47545"/>
                        <a14:foregroundMark x1="11875" y1="56473" x2="11875" y2="56473"/>
                        <a14:foregroundMark x1="16719" y1="59375" x2="16719" y2="59375"/>
                        <a14:foregroundMark x1="4844" y1="47321" x2="4844" y2="47321"/>
                        <a14:foregroundMark x1="2031" y1="27232" x2="14844" y2="32813"/>
                        <a14:foregroundMark x1="30000" y1="55357" x2="31719" y2="56027"/>
                        <a14:foregroundMark x1="67813" y1="58705" x2="70313" y2="58259"/>
                        <a14:foregroundMark x1="67500" y1="59375" x2="69219" y2="56920"/>
                        <a14:foregroundMark x1="26875" y1="42857" x2="35781" y2="43080"/>
                        <a14:foregroundMark x1="42188" y1="44643" x2="45625" y2="43080"/>
                        <a14:foregroundMark x1="54219" y1="41518" x2="55781" y2="41295"/>
                        <a14:foregroundMark x1="59375" y1="66741" x2="61406" y2="66964"/>
                        <a14:backgroundMark x1="28750" y1="30134" x2="75938" y2="27232"/>
                        <a14:backgroundMark x1="56563" y1="37277" x2="76719" y2="30804"/>
                        <a14:backgroundMark x1="67813" y1="64509" x2="75625" y2="91071"/>
                        <a14:backgroundMark x1="30000" y1="36161" x2="38125" y2="3660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02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0036" y="1700808"/>
            <a:ext cx="8856983" cy="111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5785" tIns="47893" rIns="95785" bIns="47893" anchor="ctr"/>
          <a:lstStyle>
            <a:lvl1pPr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9425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957263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436688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1916113" defTabSz="957263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lnSpc>
                <a:spcPct val="110000"/>
              </a:lnSpc>
              <a:defRPr/>
            </a:pPr>
            <a:endParaRPr lang="en-US" altLang="ko-K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Orbit-B BT" pitchFamily="2" charset="0"/>
              <a:ea typeface="HY울릉도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34339" y="2132856"/>
            <a:ext cx="6488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800" dirty="0">
                <a:solidFill>
                  <a:srgbClr val="FFC000"/>
                </a:solidFill>
                <a:latin typeface="Orbit-B BT" pitchFamily="2" charset="0"/>
                <a:ea typeface="휴먼엑스포" panose="02030504000101010101" pitchFamily="18" charset="-127"/>
              </a:rPr>
              <a:t>감사합니다</a:t>
            </a:r>
            <a:r>
              <a:rPr lang="en-US" altLang="ko-KR" sz="4800" dirty="0">
                <a:solidFill>
                  <a:srgbClr val="FFC000"/>
                </a:solidFill>
                <a:latin typeface="Orbit-B BT" pitchFamily="2" charset="0"/>
                <a:ea typeface="휴먼엑스포" panose="02030504000101010101" pitchFamily="18" charset="-127"/>
              </a:rPr>
              <a:t>.</a:t>
            </a:r>
            <a:endParaRPr lang="en-US" altLang="zh-TW" sz="4800" dirty="0">
              <a:solidFill>
                <a:srgbClr val="FFC000"/>
              </a:solidFill>
              <a:latin typeface="Orbit-B BT" pitchFamily="2" charset="0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56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Ⅱ.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Ⅱ.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이론적 배경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(3)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73448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364539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528392" cy="107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40" y="2060575"/>
            <a:ext cx="3522056" cy="2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Ⅱ.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838713" y="980728"/>
            <a:ext cx="7128197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ctr" fontAlgn="base">
              <a:lnSpc>
                <a:spcPct val="150000"/>
              </a:lnSpc>
            </a:pPr>
            <a:r>
              <a:rPr lang="ko-KR" altLang="en-US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및 로봇기술의 적용사례 </a:t>
            </a:r>
            <a:r>
              <a:rPr lang="en-US" altLang="ko-KR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해외호텔 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808137" y="1488557"/>
            <a:ext cx="3486366" cy="5037457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60000"/>
              </a:lnSpc>
              <a:defRPr/>
            </a:pPr>
            <a:endParaRPr lang="ko-KR" altLang="ko-KR" sz="1400">
              <a:latin typeface="HY백송B" pitchFamily="18" charset="-127"/>
              <a:ea typeface="HY백송B" pitchFamily="18" charset="-127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510527" y="1488559"/>
            <a:ext cx="3486366" cy="5037456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60000"/>
              </a:lnSpc>
              <a:defRPr/>
            </a:pPr>
            <a:endParaRPr lang="ko-KR" altLang="ko-KR" sz="1400">
              <a:latin typeface="HY백송B" pitchFamily="18" charset="-127"/>
              <a:ea typeface="HY백송B" pitchFamily="18" charset="-127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56493" y="1557462"/>
            <a:ext cx="2586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ko-KR" alt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일본 </a:t>
            </a:r>
            <a:r>
              <a:rPr lang="ko-KR" altLang="en-US" sz="1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헨나호텔</a:t>
            </a:r>
            <a:endParaRPr lang="ko-KR" altLang="ko-KR" sz="1600" dirty="0">
              <a:solidFill>
                <a:schemeClr val="tx2">
                  <a:lumMod val="40000"/>
                  <a:lumOff val="6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5"/>
          <p:cNvSpPr>
            <a:spLocks noChangeArrowheads="1"/>
          </p:cNvSpPr>
          <p:nvPr/>
        </p:nvSpPr>
        <p:spPr bwMode="auto">
          <a:xfrm>
            <a:off x="1838714" y="1805850"/>
            <a:ext cx="356409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171450" indent="-171450" algn="l" eaLnBrk="1" hangingPunct="1">
              <a:lnSpc>
                <a:spcPct val="130000"/>
              </a:lnSpc>
              <a:buFontTx/>
              <a:buChar char="-"/>
            </a:pP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년 총 </a:t>
            </a: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82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대의 로봇을 </a:t>
            </a: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도입하여 세계 </a:t>
            </a:r>
            <a:endParaRPr lang="en-US" altLang="ko-KR" sz="1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첫 로봇호텔로 기네스북  등재</a:t>
            </a:r>
            <a:endParaRPr lang="en-US" altLang="ko-KR" sz="1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" name="Picture 2" descr="Front De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51" y="2404975"/>
            <a:ext cx="2880320" cy="13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388582" y="4149053"/>
            <a:ext cx="2486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kumimoji="0" lang="ko-KR" altLang="en-US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알로프트</a:t>
            </a:r>
            <a:r>
              <a:rPr kumimoji="0" lang="ko-KR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쿠퍼티노</a:t>
            </a:r>
            <a:r>
              <a:rPr kumimoji="0" lang="ko-KR" alt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호텔</a:t>
            </a:r>
            <a:endParaRPr kumimoji="0" lang="ko-KR" altLang="ko-KR" sz="1600" dirty="0">
              <a:solidFill>
                <a:schemeClr val="tx2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582535" y="4623955"/>
            <a:ext cx="177990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Tx/>
              <a:buChar char="-"/>
              <a:defRPr/>
            </a:pP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미국 샌프란시스코 </a:t>
            </a:r>
            <a:endParaRPr lang="en-US" altLang="ko-KR" sz="1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객실 룸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로봇 </a:t>
            </a:r>
            <a:endParaRPr lang="en-US" altLang="ko-KR" sz="1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“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버틀러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운용</a:t>
            </a:r>
            <a:endParaRPr lang="en-US" altLang="ko-KR" sz="12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85750" indent="-285750">
              <a:lnSpc>
                <a:spcPct val="140000"/>
              </a:lnSpc>
              <a:buFontTx/>
              <a:buChar char="-"/>
              <a:defRPr/>
            </a:pPr>
            <a:r>
              <a:rPr lang="ko-KR" altLang="en-US" sz="1200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와이파이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신호를 받아 운용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엘리베이터를 타고 객실까지 안내</a:t>
            </a:r>
            <a:r>
              <a:rPr lang="en-US" altLang="ko-KR" sz="120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0067" y="4642819"/>
            <a:ext cx="1414540" cy="18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46631" y="1588450"/>
            <a:ext cx="2486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kumimoji="0" lang="ko-KR" altLang="en-US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호텔 </a:t>
            </a:r>
            <a:r>
              <a:rPr kumimoji="0" lang="ko-KR" altLang="en-US" sz="16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뉴</a:t>
            </a:r>
            <a:r>
              <a:rPr kumimoji="0" lang="ko-KR" altLang="en-US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오타니 도쿄</a:t>
            </a:r>
            <a:endParaRPr kumimoji="0" lang="ko-KR" altLang="ko-KR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551177" y="1827388"/>
            <a:ext cx="34877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 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주식회사 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비스포크사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개발 한</a:t>
            </a: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비봇</a:t>
            </a: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세계 첫 외국인 관광객 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전용스마트폰용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쳇봇</a:t>
            </a: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서비스 시작</a:t>
            </a:r>
            <a:endParaRPr lang="en-US" altLang="ko-KR" sz="1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_x221115696" descr="EMB0000212c2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65" y="2689717"/>
            <a:ext cx="2952328" cy="131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643597" y="4005734"/>
            <a:ext cx="2586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95363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defTabSz="9953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/>
            <a:r>
              <a:rPr lang="ko-KR" altLang="en-US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일본 </a:t>
            </a:r>
            <a:r>
              <a:rPr lang="ko-KR" altLang="en-US" sz="16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하우스템보스</a:t>
            </a:r>
            <a:r>
              <a:rPr lang="ko-KR" altLang="en-US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헨나식당</a:t>
            </a:r>
            <a:endParaRPr lang="ko-KR" altLang="ko-KR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15" y="4363184"/>
            <a:ext cx="1246772" cy="20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5" y="4363184"/>
            <a:ext cx="1890470" cy="20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Ⅱ.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이론적 배경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(4)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25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Ⅱ.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778943" y="1204293"/>
            <a:ext cx="7257553" cy="3313038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60000"/>
              </a:lnSpc>
              <a:defRPr/>
            </a:pPr>
            <a:endParaRPr lang="ko-KR" altLang="ko-KR" sz="1400">
              <a:latin typeface="HY백송B" pitchFamily="18" charset="-127"/>
              <a:ea typeface="HY백송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36291" y="1285353"/>
            <a:ext cx="71281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         </a:t>
            </a:r>
            <a:r>
              <a:rPr lang="ko-KR" alt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인공지능 및 로봇기술의 도입사례 </a:t>
            </a:r>
            <a:r>
              <a:rPr lang="en-US" altLang="ko-KR" b="1" dirty="0">
                <a:solidFill>
                  <a:schemeClr val="tx2">
                    <a:lumMod val="20000"/>
                    <a:lumOff val="8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b="1" dirty="0">
                <a:solidFill>
                  <a:schemeClr val="tx2">
                    <a:lumMod val="20000"/>
                    <a:lumOff val="80000"/>
                  </a:scheme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해외공항 </a:t>
            </a:r>
            <a:endParaRPr lang="ko-KR" alt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6292" y="1844824"/>
            <a:ext cx="71281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indent="-1168400"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ㅇ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싱가포르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생체인식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지문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안면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),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셀프기기를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도입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탑승수속 전 과정 자동화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1168400" indent="-1168400"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ㅇ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미   국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: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병렬보안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검색대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도입으로 검색시간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30%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단축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아틀란타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공항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marL="1168400" indent="-1168400" algn="dist"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ㅇ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핀란드 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여객동선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빅데이터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분석으로 대기시간 예측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인력 배치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헬싱키 공항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marL="1168400" indent="-1168400"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ㅇ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영   국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: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공항 내 자율주행 셔틀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자택↔공항 간 수하물 배송 시행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히드로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공항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marL="1168400" indent="-1168400"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ㅇ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네덜란드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수하물 운송 로봇과 공항 안내 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네비게이션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도입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400" b="1" dirty="0" err="1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스키폴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공항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endParaRPr lang="ko-KR" altLang="en-US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11" y="4706752"/>
            <a:ext cx="2187850" cy="1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267745" y="6400570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【</a:t>
            </a:r>
            <a:r>
              <a:rPr lang="ko-KR" altLang="en-US" sz="1200" dirty="0">
                <a:solidFill>
                  <a:schemeClr val="bg1"/>
                </a:solidFill>
              </a:rPr>
              <a:t>무인 탑승수속</a:t>
            </a:r>
            <a:r>
              <a:rPr lang="en-US" altLang="ko-KR" sz="1200" dirty="0">
                <a:solidFill>
                  <a:schemeClr val="bg1"/>
                </a:solidFill>
              </a:rPr>
              <a:t>(</a:t>
            </a:r>
            <a:r>
              <a:rPr lang="ko-KR" altLang="en-US" sz="1200" dirty="0">
                <a:solidFill>
                  <a:schemeClr val="bg1"/>
                </a:solidFill>
              </a:rPr>
              <a:t>창이</a:t>
            </a:r>
            <a:r>
              <a:rPr lang="en-US" altLang="ko-KR" sz="1200" dirty="0">
                <a:solidFill>
                  <a:schemeClr val="bg1"/>
                </a:solidFill>
              </a:rPr>
              <a:t>) 】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65" y="4695255"/>
            <a:ext cx="2187850" cy="1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384727" y="6400571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【</a:t>
            </a:r>
            <a:r>
              <a:rPr lang="ko-KR" altLang="en-US" sz="1200" dirty="0">
                <a:solidFill>
                  <a:schemeClr val="bg1"/>
                </a:solidFill>
              </a:rPr>
              <a:t>병렬보안검색</a:t>
            </a:r>
            <a:r>
              <a:rPr lang="en-US" altLang="ko-KR" sz="1200" dirty="0">
                <a:solidFill>
                  <a:schemeClr val="bg1"/>
                </a:solidFill>
              </a:rPr>
              <a:t>(</a:t>
            </a:r>
            <a:r>
              <a:rPr lang="ko-KR" altLang="en-US" sz="1200" dirty="0" err="1">
                <a:solidFill>
                  <a:schemeClr val="bg1"/>
                </a:solidFill>
              </a:rPr>
              <a:t>아틀란타</a:t>
            </a:r>
            <a:r>
              <a:rPr lang="en-US" altLang="ko-KR" sz="1200" dirty="0">
                <a:solidFill>
                  <a:schemeClr val="bg1"/>
                </a:solidFill>
              </a:rPr>
              <a:t>) 】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706752"/>
            <a:ext cx="2222385" cy="1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6750347" y="6400571"/>
            <a:ext cx="1931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【</a:t>
            </a:r>
            <a:r>
              <a:rPr lang="ko-KR" altLang="en-US" sz="1200" dirty="0">
                <a:solidFill>
                  <a:schemeClr val="bg1"/>
                </a:solidFill>
              </a:rPr>
              <a:t>자율주행 셔틀</a:t>
            </a:r>
            <a:r>
              <a:rPr lang="en-US" altLang="ko-KR" sz="1200" dirty="0">
                <a:solidFill>
                  <a:schemeClr val="bg1"/>
                </a:solidFill>
              </a:rPr>
              <a:t>(</a:t>
            </a:r>
            <a:r>
              <a:rPr lang="ko-KR" altLang="en-US" sz="1200" dirty="0" err="1">
                <a:solidFill>
                  <a:schemeClr val="bg1"/>
                </a:solidFill>
              </a:rPr>
              <a:t>히드로</a:t>
            </a:r>
            <a:r>
              <a:rPr lang="en-US" altLang="ko-KR" sz="1200" dirty="0">
                <a:solidFill>
                  <a:schemeClr val="bg1"/>
                </a:solidFill>
              </a:rPr>
              <a:t>) 】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Ⅱ.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이론적 배경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(5)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380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Ⅱ.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823040" y="1045704"/>
            <a:ext cx="7181556" cy="1160091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60000"/>
              </a:lnSpc>
              <a:defRPr/>
            </a:pPr>
            <a:endParaRPr lang="ko-KR" altLang="ko-KR" sz="1400">
              <a:latin typeface="HY백송B" pitchFamily="18" charset="-127"/>
              <a:ea typeface="HY백송B" pitchFamily="18" charset="-127"/>
            </a:endParaRPr>
          </a:p>
        </p:txBody>
      </p:sp>
      <p:pic>
        <p:nvPicPr>
          <p:cNvPr id="7" name="Picture 2" descr="스마트공항 100대 추진과제 주요 리스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85" y="2205795"/>
            <a:ext cx="7108411" cy="43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803797" y="6537679"/>
            <a:ext cx="54726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자료</a:t>
            </a:r>
            <a:r>
              <a:rPr lang="en-US" altLang="ko-KR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인천공항 스마트공항 </a:t>
            </a:r>
            <a:r>
              <a:rPr lang="en-US" altLang="ko-KR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100</a:t>
            </a:r>
            <a:r>
              <a:rPr lang="ko-KR" altLang="en-US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 추진과제 주요 리스트 </a:t>
            </a:r>
            <a:r>
              <a:rPr lang="en-US" altLang="ko-KR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인천국제공항공사 제공</a:t>
            </a:r>
            <a:r>
              <a:rPr lang="en-US" altLang="ko-KR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  <a:endParaRPr lang="ko-KR" altLang="en-US" sz="10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76399" y="1116807"/>
            <a:ext cx="72722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☞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2017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대한민국 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스마트공항 종합계획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발표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71463" indent="-271463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☞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“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 여행경로를 책임지는 세계최고의 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ICT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기술력 기반 스마트공항 구현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”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비전선포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71463" indent="-271463" fontAlgn="base">
              <a:lnSpc>
                <a:spcPct val="150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☞ 인천국제공항 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스마트공항 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100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 추진과제 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발표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Ⅱ.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이론적 배경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(6)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380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0" y="908050"/>
            <a:ext cx="1692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Ⅰ.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서    론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</a:rPr>
              <a:t>Ⅱ.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</a:rPr>
              <a:t>이론적 배경</a:t>
            </a:r>
          </a:p>
          <a:p>
            <a:pPr marL="342900" indent="-342900" algn="l"/>
            <a:endParaRPr lang="ko-KR" altLang="en-US" sz="1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Ⅲ.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연구방법과</a:t>
            </a:r>
          </a:p>
          <a:p>
            <a:pPr marL="342900" indent="-342900" algn="l"/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           조사설계</a:t>
            </a:r>
          </a:p>
          <a:p>
            <a:pPr marL="342900" indent="-342900" algn="l"/>
            <a:endParaRPr lang="ko-KR" altLang="en-US" sz="1000" b="1" dirty="0">
              <a:solidFill>
                <a:schemeClr val="bg1"/>
              </a:solidFill>
            </a:endParaRPr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Ⅳ.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실증분석 결과</a:t>
            </a:r>
          </a:p>
          <a:p>
            <a:pPr marL="342900" indent="-342900" algn="l"/>
            <a:endParaRPr lang="ko-KR" altLang="en-US" sz="1400" b="1" dirty="0"/>
          </a:p>
          <a:p>
            <a:pPr marL="342900" indent="-342900" algn="l"/>
            <a:r>
              <a:rPr lang="en-US" altLang="ko-KR" sz="1000" b="1" dirty="0">
                <a:solidFill>
                  <a:schemeClr val="accent5">
                    <a:lumMod val="75000"/>
                  </a:schemeClr>
                </a:solidFill>
              </a:rPr>
              <a:t>Ⅴ. </a:t>
            </a:r>
            <a:r>
              <a:rPr lang="ko-KR" altLang="en-US" sz="1000" b="1" dirty="0">
                <a:solidFill>
                  <a:schemeClr val="accent5">
                    <a:lumMod val="75000"/>
                  </a:schemeClr>
                </a:solidFill>
              </a:rPr>
              <a:t>결    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835696" y="236959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Mincho Pro H" pitchFamily="18" charset="-128"/>
                <a:ea typeface="Kozuka Mincho Pro H" pitchFamily="18" charset="-128"/>
              </a:rPr>
              <a:t>Ⅱ.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이론적 배경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(7)</a:t>
            </a:r>
            <a:endParaRPr lang="ko-KR" alt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36291" y="6475376"/>
            <a:ext cx="6336704" cy="28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fontAlgn="base">
              <a:lnSpc>
                <a:spcPct val="150000"/>
              </a:lnSpc>
            </a:pPr>
            <a:r>
              <a:rPr lang="ko-KR" altLang="en-US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자료</a:t>
            </a:r>
            <a:r>
              <a:rPr lang="en-US" altLang="ko-KR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MICE</a:t>
            </a:r>
            <a:r>
              <a:rPr lang="ko-KR" altLang="en-US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 발전방안</a:t>
            </a:r>
            <a:r>
              <a:rPr lang="en-US" altLang="ko-KR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문화체육관광부</a:t>
            </a:r>
            <a:r>
              <a:rPr lang="en-US" altLang="ko-KR" sz="10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(2018)</a:t>
            </a:r>
            <a:endParaRPr lang="ko-KR" altLang="en-US" sz="10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40" y="2064048"/>
            <a:ext cx="7159547" cy="441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82931" y="1116313"/>
            <a:ext cx="7181556" cy="875727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60000"/>
              </a:lnSpc>
              <a:defRPr/>
            </a:pPr>
            <a:endParaRPr lang="ko-KR" altLang="ko-KR" sz="1400">
              <a:latin typeface="HY백송B" pitchFamily="18" charset="-127"/>
              <a:ea typeface="HY백송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36290" y="1130266"/>
            <a:ext cx="72722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fontAlgn="base">
              <a:lnSpc>
                <a:spcPts val="2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☞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2018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문화체육관광부는 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세계 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TOP3 MICE 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강국</a:t>
            </a:r>
            <a:r>
              <a:rPr lang="en-US" altLang="ko-KR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대한민국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발표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71463" indent="-271463" fontAlgn="base">
              <a:lnSpc>
                <a:spcPts val="20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☞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1.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동반성장여건 마련에서 부터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7,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글로벌 네트워크 체계적 관리 등 총 </a:t>
            </a: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7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가지의 </a:t>
            </a:r>
            <a:endParaRPr lang="en-US" altLang="ko-KR" sz="1400" b="1" dirty="0">
              <a:solidFill>
                <a:schemeClr val="bg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71463" indent="-271463" fontAlgn="base">
              <a:lnSpc>
                <a:spcPts val="2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 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지속 가능한 성장을 위한 </a:t>
            </a:r>
            <a:r>
              <a:rPr lang="ko-KR" altLang="en-US" sz="1400" b="1" dirty="0" err="1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선순환</a:t>
            </a:r>
            <a:r>
              <a:rPr lang="ko-KR" altLang="en-US" sz="1400" b="1" dirty="0">
                <a:solidFill>
                  <a:srgbClr val="FFC00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구조 구축</a:t>
            </a:r>
            <a:r>
              <a:rPr lang="ko-KR" altLang="en-US" sz="1400" b="1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을 제시</a:t>
            </a:r>
          </a:p>
        </p:txBody>
      </p:sp>
    </p:spTree>
    <p:extLst>
      <p:ext uri="{BB962C8B-B14F-4D97-AF65-F5344CB8AC3E}">
        <p14:creationId xmlns:p14="http://schemas.microsoft.com/office/powerpoint/2010/main" val="197380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기본 디자인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기본 디자인">
    <a:majorFont>
      <a:latin typeface="굴림"/>
      <a:ea typeface="굴림"/>
      <a:cs typeface=""/>
    </a:majorFont>
    <a:minorFont>
      <a:latin typeface="굴림"/>
      <a:ea typeface="굴림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5923</Words>
  <Application>Microsoft Office PowerPoint</Application>
  <PresentationFormat>화면 슬라이드 쇼(4:3)</PresentationFormat>
  <Paragraphs>1283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5" baseType="lpstr">
      <vt:lpstr>Adobe 고딕 Std B</vt:lpstr>
      <vt:lpstr>HY백송B</vt:lpstr>
      <vt:lpstr>HY울릉도M</vt:lpstr>
      <vt:lpstr>HY헤드라인M</vt:lpstr>
      <vt:lpstr>Kozuka Mincho Pro H</vt:lpstr>
      <vt:lpstr>Orbit-B BT</vt:lpstr>
      <vt:lpstr>Gulim</vt:lpstr>
      <vt:lpstr>굴림체</vt:lpstr>
      <vt:lpstr>맑은 고딕</vt:lpstr>
      <vt:lpstr>휴먼엑스포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79</cp:revision>
  <cp:lastPrinted>2018-10-11T08:17:34Z</cp:lastPrinted>
  <dcterms:created xsi:type="dcterms:W3CDTF">2018-10-09T05:32:16Z</dcterms:created>
  <dcterms:modified xsi:type="dcterms:W3CDTF">2023-10-03T02:54:40Z</dcterms:modified>
</cp:coreProperties>
</file>